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8.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21B_81CA362F.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31"/>
  </p:notesMasterIdLst>
  <p:sldIdLst>
    <p:sldId id="3834" r:id="rId13"/>
    <p:sldId id="3832" r:id="rId14"/>
    <p:sldId id="525" r:id="rId15"/>
    <p:sldId id="534" r:id="rId16"/>
    <p:sldId id="535" r:id="rId17"/>
    <p:sldId id="537" r:id="rId18"/>
    <p:sldId id="536" r:id="rId19"/>
    <p:sldId id="538" r:id="rId20"/>
    <p:sldId id="540" r:id="rId21"/>
    <p:sldId id="541" r:id="rId22"/>
    <p:sldId id="542" r:id="rId23"/>
    <p:sldId id="543" r:id="rId24"/>
    <p:sldId id="544" r:id="rId25"/>
    <p:sldId id="545" r:id="rId26"/>
    <p:sldId id="539" r:id="rId27"/>
    <p:sldId id="3835" r:id="rId28"/>
    <p:sldId id="3836"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843217-E84C-F517-A9CC-A4D75480E8FD}" name="PRIOR David" initials="PD" userId="S::david.prior@hexagon.com::49a9612b-5079-4769-9156-36a29350b79c" providerId="AD"/>
  <p188:author id="{30E23058-F3F5-3EF5-2065-6DCC9EB290F4}" name="Brian Inglis" initials="BI" userId="Brian Inglis" providerId="None"/>
  <p188:author id="{7772C6D8-7CC4-C768-CE14-C3219879F556}" name="SEPULVEDA Edgar" initials="SE" userId="S::edgar.sepulveda@hexagon.com::f1c32494-3796-4ed8-90bd-e53aae2b31e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7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FF7FC-FA08-13C3-E4A6-E55AB662070A}" v="635" dt="2022-08-17T16:29:22.517"/>
    <p1510:client id="{8465DA00-49C7-467D-8251-B8D5222DF46F}" v="3" dt="2022-08-17T22:33:22.808"/>
    <p1510:client id="{98AE1AC9-2C8D-A196-EFA6-03AEF502BD0E}" v="55" dt="2022-08-24T03:43:53.6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tableStyles" Target="tableStyles.xml"/></Relationships>
</file>

<file path=ppt/comments/modernComment_21B_81CA362F.xml><?xml version="1.0" encoding="utf-8"?>
<p188:cmLst xmlns:a="http://schemas.openxmlformats.org/drawingml/2006/main" xmlns:r="http://schemas.openxmlformats.org/officeDocument/2006/relationships" xmlns:p188="http://schemas.microsoft.com/office/powerpoint/2018/8/main">
  <p188:cm id="{B731BE14-2764-45B6-AF30-446344BA1D56}" authorId="{7772C6D8-7CC4-C768-CE14-C3219879F556}" created="2022-08-17T16:28:02.918">
    <ac:deMkLst xmlns:ac="http://schemas.microsoft.com/office/drawing/2013/main/command">
      <pc:docMk xmlns:pc="http://schemas.microsoft.com/office/powerpoint/2013/main/command"/>
      <pc:sldMk xmlns:pc="http://schemas.microsoft.com/office/powerpoint/2013/main/command" cId="2177513007" sldId="539"/>
      <ac:picMk id="2" creationId="{8FF8ADDA-5942-E0AC-2010-E662397C823B}"/>
    </ac:deMkLst>
    <p188:replyLst>
      <p188:reply id="{2168B8CB-210E-4C31-A1D3-1B547D676350}" authorId="{39843217-E84C-F517-A9CC-A4D75480E8FD}" created="2022-08-17T22:33:22.754">
        <p188:txBody>
          <a:bodyPr/>
          <a:lstStyle/>
          <a:p>
            <a:r>
              <a:rPr lang="en-AU"/>
              <a:t>same for me. not sure about that sorry. delete them if you think so</a:t>
            </a:r>
          </a:p>
        </p188:txBody>
      </p188:reply>
    </p188:replyLst>
    <p188:txBody>
      <a:bodyPr/>
      <a:lstStyle/>
      <a:p>
        <a:r>
          <a:rPr lang="en-US"/>
          <a:t>[@PRIOR David] I could not download the documents for last two links. I got next message: "document can't be downloaded securely".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9/12/2022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10</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11</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12</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13</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14</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15</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16</a:t>
            </a:fld>
            <a:endParaRPr lang="en-US"/>
          </a:p>
        </p:txBody>
      </p:sp>
    </p:spTree>
    <p:extLst>
      <p:ext uri="{BB962C8B-B14F-4D97-AF65-F5344CB8AC3E}">
        <p14:creationId xmlns:p14="http://schemas.microsoft.com/office/powerpoint/2010/main" val="954352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17</a:t>
            </a:fld>
            <a:endParaRPr lang="en-US"/>
          </a:p>
        </p:txBody>
      </p:sp>
    </p:spTree>
    <p:extLst>
      <p:ext uri="{BB962C8B-B14F-4D97-AF65-F5344CB8AC3E}">
        <p14:creationId xmlns:p14="http://schemas.microsoft.com/office/powerpoint/2010/main" val="1773772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18</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2</a:t>
            </a:fld>
            <a:endParaRPr lang="en-US"/>
          </a:p>
        </p:txBody>
      </p:sp>
    </p:spTree>
    <p:extLst>
      <p:ext uri="{BB962C8B-B14F-4D97-AF65-F5344CB8AC3E}">
        <p14:creationId xmlns:p14="http://schemas.microsoft.com/office/powerpoint/2010/main" val="3331185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5</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6</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7</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8</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9</a:t>
            </a:fld>
            <a:endParaRPr lang="en-US"/>
          </a:p>
        </p:txBody>
      </p:sp>
    </p:spTree>
    <p:extLst>
      <p:ext uri="{BB962C8B-B14F-4D97-AF65-F5344CB8AC3E}">
        <p14:creationId xmlns:p14="http://schemas.microsoft.com/office/powerpoint/2010/main" val="318599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9/12/2022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9/12/2022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9/12/2022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23607144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282785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9/12/2022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9/12/2022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9/12/2022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9/12/2022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9/12/2022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9/12/2022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9/12/2022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9/12/2022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9/12/2022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4.xml"/><Relationship Id="rId7" Type="http://schemas.openxmlformats.org/officeDocument/2006/relationships/image" Target="../media/image25.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image" Target="../media/image29.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theme" Target="../theme/theme5.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28.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image" Target="../media/image24.png"/><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image" Target="../media/image24.png"/><Relationship Id="rId3" Type="http://schemas.openxmlformats.org/officeDocument/2006/relationships/slideLayout" Target="../slideLayouts/slideLayout157.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theme" Target="../theme/theme7.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image" Target="../media/image54.png"/><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image" Target="../media/image29.png"/><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theme" Target="../theme/theme8.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41" Type="http://schemas.openxmlformats.org/officeDocument/2006/relationships/image" Target="../media/image29.png"/><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theme" Target="../theme/theme9.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9/12/2022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928" r:id="rId13"/>
    <p:sldLayoutId id="214748392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1B_81CA362F.xml"/><Relationship Id="rId7" Type="http://schemas.openxmlformats.org/officeDocument/2006/relationships/hyperlink" Target="http://abrisrvfis02:81/Mining/Project%20Engineering/Jigsaw%20System%20Documentation%20Project/JS01%20-%20Products/JS01-03%20-%20DigNavJS/Site%20Calibrations/JS01-03-10ID%20-%20DigNavJS%20Register%20of%20Calibrations.xls" TargetMode="External"/><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hyperlink" Target="http://abrisrvfis02:81/Mining/Project%20Engineering/Jigsaw%20System%20Documentation%20Project/JS01%20-%20Products/JS01-03%20-%20DigNavJS/JS01-03-15ID%20-%20j2Shovel%20Sensor%20Recalibration.xls" TargetMode="External"/><Relationship Id="rId5" Type="http://schemas.openxmlformats.org/officeDocument/2006/relationships/hyperlink" Target="http://abrisrvfis02:81/Mining/Project%20Engineering/Jigsaw%20System%20Documentation%20Project/JS01%20-%20Products/JS01-03%20-%20DigNavJS/JS01-03-12ED%20-%20DigNavJS%20Survey%20Data%20Entry.xlsx" TargetMode="External"/><Relationship Id="rId4" Type="http://schemas.openxmlformats.org/officeDocument/2006/relationships/hyperlink" Target="https://confluence.hexagonmining.com/download/attachments/53775489/Leica%20Hardware%20Level%202%20Training%20Manual%20v1.2.pdf?version=2&amp;modificationDate=1476076699762&amp;api=v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5582B6C4-BA02-42DF-AAA6-F5047B7C9BDA}"/>
              </a:ext>
            </a:extLst>
          </p:cNvPr>
          <p:cNvSpPr txBox="1">
            <a:spLocks/>
          </p:cNvSpPr>
          <p:nvPr/>
        </p:nvSpPr>
        <p:spPr>
          <a:xfrm>
            <a:off x="6905294" y="2572392"/>
            <a:ext cx="4944493" cy="233696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a:ea typeface="Open Sans Light"/>
                <a:cs typeface="Open Sans Light"/>
              </a:rPr>
              <a:t>Program</a:t>
            </a:r>
          </a:p>
          <a:p>
            <a:pPr algn="ctr"/>
            <a:r>
              <a:rPr lang="en-US" sz="2000" b="1" dirty="0">
                <a:solidFill>
                  <a:schemeClr val="tx2">
                    <a:lumMod val="50000"/>
                  </a:schemeClr>
                </a:solidFill>
                <a:latin typeface="Open Sans Light"/>
                <a:ea typeface="Open Sans Light"/>
                <a:cs typeface="Open Sans Light"/>
              </a:rPr>
              <a:t>MineOperate Technical L1</a:t>
            </a:r>
          </a:p>
          <a:p>
            <a:pPr algn="ctr"/>
            <a:endParaRPr lang="en-US" sz="3200" dirty="0">
              <a:solidFill>
                <a:schemeClr val="tx2">
                  <a:lumMod val="50000"/>
                </a:schemeClr>
              </a:solidFill>
              <a:latin typeface="Open Sans Light"/>
              <a:ea typeface="Open Sans Light"/>
              <a:cs typeface="Open Sans Light"/>
            </a:endParaRPr>
          </a:p>
          <a:p>
            <a:pPr algn="ctr"/>
            <a:r>
              <a:rPr lang="en-US" sz="3200" dirty="0">
                <a:solidFill>
                  <a:schemeClr val="tx2">
                    <a:lumMod val="50000"/>
                  </a:schemeClr>
                </a:solidFill>
                <a:latin typeface="Open Sans Light"/>
                <a:ea typeface="Open Sans Light"/>
                <a:cs typeface="Open Sans Light"/>
              </a:rPr>
              <a:t>Measurements, Calibration &amp; Accuracy Testing</a:t>
            </a:r>
            <a:endParaRPr lang="en-US" sz="3200" b="1" dirty="0">
              <a:solidFill>
                <a:schemeClr val="tx2">
                  <a:lumMod val="50000"/>
                </a:schemeClr>
              </a:solidFill>
              <a:latin typeface="Open Sans Light"/>
              <a:ea typeface="Open Sans Light"/>
              <a:cs typeface="Open Sans Light"/>
            </a:endParaRPr>
          </a:p>
        </p:txBody>
      </p:sp>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Subtitle 6">
            <a:extLst>
              <a:ext uri="{FF2B5EF4-FFF2-40B4-BE49-F238E27FC236}">
                <a16:creationId xmlns:a16="http://schemas.microsoft.com/office/drawing/2014/main" id="{ECB3E749-4FD3-4A3C-98CE-BC1529C20F5D}"/>
              </a:ext>
            </a:extLst>
          </p:cNvPr>
          <p:cNvSpPr txBox="1">
            <a:spLocks/>
          </p:cNvSpPr>
          <p:nvPr/>
        </p:nvSpPr>
        <p:spPr>
          <a:xfrm>
            <a:off x="7902266" y="5186682"/>
            <a:ext cx="3762991" cy="1577373"/>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rgbClr val="000000"/>
                </a:solidFill>
                <a:latin typeface="Arial" panose="020B0604020202020204" pitchFamily="34" charset="0"/>
                <a:ea typeface="+mn-ea"/>
                <a:cs typeface="Arial" panose="020B0604020202020204" pitchFamily="34" charset="0"/>
              </a:defRPr>
            </a:lvl1pPr>
            <a:lvl2pPr marL="9525" indent="0" algn="l"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600" b="0" dirty="0">
                <a:latin typeface="Open Sans Light"/>
                <a:ea typeface="Open Sans Light"/>
                <a:cs typeface="Open Sans Light"/>
              </a:rPr>
              <a:t>Edgar Sepulveda</a:t>
            </a:r>
          </a:p>
          <a:p>
            <a:pPr algn="r"/>
            <a:r>
              <a:rPr lang="en-US" sz="1600" b="0" dirty="0">
                <a:latin typeface="Open Sans Light"/>
                <a:ea typeface="Open Sans Light"/>
                <a:cs typeface="Open Sans Light"/>
              </a:rPr>
              <a:t>Global Technical Manager, </a:t>
            </a:r>
            <a:r>
              <a:rPr lang="en-US" sz="1600" b="0" dirty="0" err="1">
                <a:latin typeface="Open Sans Light"/>
                <a:ea typeface="Open Sans Light"/>
                <a:cs typeface="Open Sans Light"/>
              </a:rPr>
              <a:t>MineOperate</a:t>
            </a:r>
            <a:endParaRPr lang="en-US" sz="1600" b="0" dirty="0">
              <a:latin typeface="Open Sans Light"/>
              <a:ea typeface="Open Sans Light"/>
              <a:cs typeface="Open Sans Light"/>
            </a:endParaRPr>
          </a:p>
          <a:p>
            <a:pPr algn="r"/>
            <a:r>
              <a:rPr lang="en-US" sz="1600" b="0" dirty="0">
                <a:latin typeface="Open Sans Light"/>
                <a:ea typeface="Open Sans Light"/>
                <a:cs typeface="Open Sans Light"/>
              </a:rPr>
              <a:t>09/14/2022</a:t>
            </a:r>
          </a:p>
          <a:p>
            <a:pPr algn="r"/>
            <a:r>
              <a:rPr lang="en-US" sz="1600" dirty="0">
                <a:latin typeface="Open Sans Light"/>
                <a:ea typeface="Open Sans Light"/>
                <a:cs typeface="Open Sans Light"/>
              </a:rPr>
              <a:t>Version 1.1</a:t>
            </a:r>
          </a:p>
        </p:txBody>
      </p:sp>
    </p:spTree>
    <p:extLst>
      <p:ext uri="{BB962C8B-B14F-4D97-AF65-F5344CB8AC3E}">
        <p14:creationId xmlns:p14="http://schemas.microsoft.com/office/powerpoint/2010/main" val="1340755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B2F37-FD3D-E962-2A68-AC34D7E0C660}"/>
              </a:ext>
            </a:extLst>
          </p:cNvPr>
          <p:cNvSpPr>
            <a:spLocks noGrp="1"/>
          </p:cNvSpPr>
          <p:nvPr>
            <p:ph type="body" sz="quarter" idx="20"/>
          </p:nvPr>
        </p:nvSpPr>
        <p:spPr>
          <a:xfrm>
            <a:off x="609601" y="1019833"/>
            <a:ext cx="10972800" cy="774571"/>
          </a:xfrm>
        </p:spPr>
        <p:txBody>
          <a:bodyPr/>
          <a:lstStyle/>
          <a:p>
            <a:r>
              <a:rPr lang="en-GB"/>
              <a:t>Alternative Methods to Calibrate Inclinometers</a:t>
            </a:r>
          </a:p>
          <a:p>
            <a:endParaRPr lang="en-AU"/>
          </a:p>
        </p:txBody>
      </p:sp>
      <p:sp>
        <p:nvSpPr>
          <p:cNvPr id="7" name="Title 6"/>
          <p:cNvSpPr>
            <a:spLocks noGrp="1"/>
          </p:cNvSpPr>
          <p:nvPr>
            <p:ph type="title"/>
          </p:nvPr>
        </p:nvSpPr>
        <p:spPr/>
        <p:txBody>
          <a:bodyPr>
            <a:normAutofit/>
          </a:bodyPr>
          <a:lstStyle/>
          <a:p>
            <a:r>
              <a:rPr lang="en-US"/>
              <a:t>Inclinometer Calibration</a:t>
            </a:r>
          </a:p>
        </p:txBody>
      </p:sp>
      <p:sp>
        <p:nvSpPr>
          <p:cNvPr id="3" name="Content Placeholder 2">
            <a:extLst>
              <a:ext uri="{FF2B5EF4-FFF2-40B4-BE49-F238E27FC236}">
                <a16:creationId xmlns:a16="http://schemas.microsoft.com/office/drawing/2014/main" id="{39891FDB-2EB5-91C0-EF69-7F4A0FA5F66E}"/>
              </a:ext>
            </a:extLst>
          </p:cNvPr>
          <p:cNvSpPr>
            <a:spLocks noGrp="1"/>
          </p:cNvSpPr>
          <p:nvPr>
            <p:ph sz="quarter" idx="21"/>
          </p:nvPr>
        </p:nvSpPr>
        <p:spPr>
          <a:xfrm>
            <a:off x="609599" y="1524000"/>
            <a:ext cx="11206163" cy="4354513"/>
          </a:xfrm>
        </p:spPr>
        <p:txBody>
          <a:bodyPr/>
          <a:lstStyle/>
          <a:p>
            <a:pPr marL="571500" lvl="1" indent="-342900">
              <a:lnSpc>
                <a:spcPct val="100000"/>
              </a:lnSpc>
              <a:spcAft>
                <a:spcPts val="600"/>
              </a:spcAft>
              <a:buFont typeface="+mj-lt"/>
              <a:buAutoNum type="arabicPeriod"/>
            </a:pPr>
            <a:r>
              <a:rPr lang="en-US" sz="1800">
                <a:solidFill>
                  <a:schemeClr val="tx1"/>
                </a:solidFill>
              </a:rPr>
              <a:t>During the survey process</a:t>
            </a:r>
          </a:p>
          <a:p>
            <a:pPr lvl="2">
              <a:lnSpc>
                <a:spcPct val="100000"/>
              </a:lnSpc>
              <a:spcAft>
                <a:spcPts val="600"/>
              </a:spcAft>
            </a:pPr>
            <a:r>
              <a:rPr lang="en-US" sz="1800">
                <a:solidFill>
                  <a:schemeClr val="tx1"/>
                </a:solidFill>
              </a:rPr>
              <a:t>As long as the RAW values are also captured at the same time as when the shovel is surveyed, the offsets can be determined by calculating the actual angles from the survey data points.</a:t>
            </a:r>
          </a:p>
          <a:p>
            <a:pPr lvl="2">
              <a:lnSpc>
                <a:spcPct val="100000"/>
              </a:lnSpc>
              <a:spcAft>
                <a:spcPts val="600"/>
              </a:spcAft>
            </a:pPr>
            <a:r>
              <a:rPr lang="en-US" sz="1800">
                <a:solidFill>
                  <a:schemeClr val="tx1"/>
                </a:solidFill>
              </a:rPr>
              <a:t>This is the most efficient and least intrusive method (</a:t>
            </a:r>
            <a:r>
              <a:rPr lang="en-US" sz="1800" err="1">
                <a:solidFill>
                  <a:schemeClr val="tx1"/>
                </a:solidFill>
              </a:rPr>
              <a:t>ie</a:t>
            </a:r>
            <a:r>
              <a:rPr lang="en-US" sz="1800">
                <a:solidFill>
                  <a:schemeClr val="tx1"/>
                </a:solidFill>
              </a:rPr>
              <a:t>. Only need access to the shovel once).</a:t>
            </a:r>
          </a:p>
          <a:p>
            <a:pPr marL="571500" lvl="1" indent="-342900">
              <a:lnSpc>
                <a:spcPct val="100000"/>
              </a:lnSpc>
              <a:spcAft>
                <a:spcPts val="600"/>
              </a:spcAft>
              <a:buFont typeface="+mj-lt"/>
              <a:buAutoNum type="arabicPeriod"/>
            </a:pPr>
            <a:r>
              <a:rPr lang="en-US" sz="1800">
                <a:solidFill>
                  <a:schemeClr val="tx1"/>
                </a:solidFill>
              </a:rPr>
              <a:t>Getting the operator to move the boom, stick, bucket into known positions </a:t>
            </a:r>
            <a:r>
              <a:rPr lang="en-US" sz="1800" err="1">
                <a:solidFill>
                  <a:schemeClr val="tx1"/>
                </a:solidFill>
              </a:rPr>
              <a:t>eg.</a:t>
            </a:r>
            <a:r>
              <a:rPr lang="en-US" sz="1800">
                <a:solidFill>
                  <a:schemeClr val="tx1"/>
                </a:solidFill>
              </a:rPr>
              <a:t> Horizontal, vertical etc.</a:t>
            </a:r>
          </a:p>
          <a:p>
            <a:pPr lvl="2">
              <a:lnSpc>
                <a:spcPct val="100000"/>
              </a:lnSpc>
              <a:spcAft>
                <a:spcPts val="600"/>
              </a:spcAft>
            </a:pPr>
            <a:r>
              <a:rPr lang="en-US" sz="1800">
                <a:solidFill>
                  <a:schemeClr val="tx1"/>
                </a:solidFill>
              </a:rPr>
              <a:t>This still relies on having someone (</a:t>
            </a:r>
            <a:r>
              <a:rPr lang="en-US" sz="1800" err="1">
                <a:solidFill>
                  <a:schemeClr val="tx1"/>
                </a:solidFill>
              </a:rPr>
              <a:t>eg.</a:t>
            </a:r>
            <a:r>
              <a:rPr lang="en-US" sz="1800">
                <a:solidFill>
                  <a:schemeClr val="tx1"/>
                </a:solidFill>
              </a:rPr>
              <a:t> A surveyor) to tell the operator when the boom is level etc.</a:t>
            </a:r>
          </a:p>
          <a:p>
            <a:pPr lvl="2">
              <a:lnSpc>
                <a:spcPct val="100000"/>
              </a:lnSpc>
              <a:spcAft>
                <a:spcPts val="600"/>
              </a:spcAft>
            </a:pPr>
            <a:r>
              <a:rPr lang="en-US" sz="1800">
                <a:solidFill>
                  <a:schemeClr val="tx1"/>
                </a:solidFill>
              </a:rPr>
              <a:t>It’s a relatively easy process, but prone to small errors.</a:t>
            </a:r>
          </a:p>
          <a:p>
            <a:pPr marL="571500" lvl="1" indent="-342900">
              <a:lnSpc>
                <a:spcPct val="100000"/>
              </a:lnSpc>
              <a:spcAft>
                <a:spcPts val="600"/>
              </a:spcAft>
              <a:buFont typeface="+mj-lt"/>
              <a:buAutoNum type="arabicPeriod"/>
            </a:pPr>
            <a:r>
              <a:rPr lang="en-US" sz="1800">
                <a:solidFill>
                  <a:schemeClr val="tx1"/>
                </a:solidFill>
              </a:rPr>
              <a:t>If the boom, stick, bucket lengths are already known, the actual angles of the boom, stick, bucket can be calculated by using a TPS to sample the RL for the boom pivot, stick pivot, bucket pivot &amp; tooth points.</a:t>
            </a:r>
          </a:p>
          <a:p>
            <a:pPr lvl="2">
              <a:lnSpc>
                <a:spcPct val="100000"/>
              </a:lnSpc>
              <a:spcAft>
                <a:spcPts val="600"/>
              </a:spcAft>
            </a:pPr>
            <a:r>
              <a:rPr lang="en-US" sz="1800">
                <a:solidFill>
                  <a:schemeClr val="tx1"/>
                </a:solidFill>
              </a:rPr>
              <a:t>This is the simplest method to ‘recalibrate’ existing sensors.  There is no need to resurvey the whole shovel just to calibrate the inclinometers.</a:t>
            </a:r>
          </a:p>
          <a:p>
            <a:pPr lvl="2">
              <a:lnSpc>
                <a:spcPct val="100000"/>
              </a:lnSpc>
              <a:spcAft>
                <a:spcPts val="600"/>
              </a:spcAft>
            </a:pPr>
            <a:r>
              <a:rPr lang="en-US" sz="1800">
                <a:solidFill>
                  <a:schemeClr val="tx1"/>
                </a:solidFill>
              </a:rPr>
              <a:t>Relies on the ‘JS01-03-20.xls’ (Shovel Sensor Recalibration)</a:t>
            </a:r>
          </a:p>
          <a:p>
            <a:endParaRPr lang="en-AU"/>
          </a:p>
        </p:txBody>
      </p:sp>
    </p:spTree>
    <p:extLst>
      <p:ext uri="{BB962C8B-B14F-4D97-AF65-F5344CB8AC3E}">
        <p14:creationId xmlns:p14="http://schemas.microsoft.com/office/powerpoint/2010/main" val="149163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458BD3-9DDF-0C84-F90B-2C39CF2EBFD3}"/>
              </a:ext>
            </a:extLst>
          </p:cNvPr>
          <p:cNvSpPr>
            <a:spLocks noGrp="1"/>
          </p:cNvSpPr>
          <p:nvPr>
            <p:ph type="body" sz="quarter" idx="20"/>
          </p:nvPr>
        </p:nvSpPr>
        <p:spPr>
          <a:xfrm>
            <a:off x="609601" y="1019833"/>
            <a:ext cx="10972800" cy="774571"/>
          </a:xfrm>
        </p:spPr>
        <p:txBody>
          <a:bodyPr/>
          <a:lstStyle/>
          <a:p>
            <a:r>
              <a:rPr lang="en-GB"/>
              <a:t>Manually Calculating the Inclinometer Scale and Offset</a:t>
            </a:r>
          </a:p>
          <a:p>
            <a:endParaRPr lang="en-AU"/>
          </a:p>
        </p:txBody>
      </p:sp>
      <p:sp>
        <p:nvSpPr>
          <p:cNvPr id="7" name="Title 6"/>
          <p:cNvSpPr>
            <a:spLocks noGrp="1"/>
          </p:cNvSpPr>
          <p:nvPr>
            <p:ph type="title"/>
          </p:nvPr>
        </p:nvSpPr>
        <p:spPr/>
        <p:txBody>
          <a:bodyPr>
            <a:normAutofit/>
          </a:bodyPr>
          <a:lstStyle/>
          <a:p>
            <a:r>
              <a:rPr lang="en-US"/>
              <a:t>Inclinometer Calibration</a:t>
            </a:r>
          </a:p>
        </p:txBody>
      </p:sp>
      <p:sp>
        <p:nvSpPr>
          <p:cNvPr id="3" name="Content Placeholder 2">
            <a:extLst>
              <a:ext uri="{FF2B5EF4-FFF2-40B4-BE49-F238E27FC236}">
                <a16:creationId xmlns:a16="http://schemas.microsoft.com/office/drawing/2014/main" id="{D5E2FE21-35B9-DD47-0665-7B6981739A68}"/>
              </a:ext>
            </a:extLst>
          </p:cNvPr>
          <p:cNvSpPr>
            <a:spLocks noGrp="1"/>
          </p:cNvSpPr>
          <p:nvPr>
            <p:ph sz="quarter" idx="21"/>
          </p:nvPr>
        </p:nvSpPr>
        <p:spPr/>
        <p:txBody>
          <a:bodyPr/>
          <a:lstStyle/>
          <a:p>
            <a:pPr marL="571500" lvl="1" indent="-342900">
              <a:lnSpc>
                <a:spcPct val="100000"/>
              </a:lnSpc>
              <a:spcAft>
                <a:spcPts val="600"/>
              </a:spcAft>
              <a:buFont typeface="+mj-lt"/>
              <a:buAutoNum type="arabicPeriod"/>
            </a:pPr>
            <a:r>
              <a:rPr lang="en-US" sz="1800">
                <a:solidFill>
                  <a:schemeClr val="tx1"/>
                </a:solidFill>
              </a:rPr>
              <a:t>The scale is determined by which way the 3B6 sensor is facing</a:t>
            </a:r>
          </a:p>
          <a:p>
            <a:pPr lvl="2">
              <a:lnSpc>
                <a:spcPct val="100000"/>
              </a:lnSpc>
              <a:spcAft>
                <a:spcPts val="600"/>
              </a:spcAft>
            </a:pPr>
            <a:r>
              <a:rPr lang="en-US" sz="1800">
                <a:solidFill>
                  <a:schemeClr val="tx1"/>
                </a:solidFill>
              </a:rPr>
              <a:t>If facing LHS, scale = +1 (or null).	For </a:t>
            </a:r>
            <a:r>
              <a:rPr lang="en-US" sz="1800" err="1">
                <a:solidFill>
                  <a:schemeClr val="tx1"/>
                </a:solidFill>
              </a:rPr>
              <a:t>OreNav</a:t>
            </a:r>
            <a:r>
              <a:rPr lang="en-US" sz="1800">
                <a:solidFill>
                  <a:schemeClr val="tx1"/>
                </a:solidFill>
              </a:rPr>
              <a:t>/</a:t>
            </a:r>
            <a:r>
              <a:rPr lang="en-US" sz="1800" err="1">
                <a:solidFill>
                  <a:schemeClr val="tx1"/>
                </a:solidFill>
              </a:rPr>
              <a:t>JGpsLeica</a:t>
            </a:r>
            <a:r>
              <a:rPr lang="en-US" sz="1800">
                <a:solidFill>
                  <a:schemeClr val="tx1"/>
                </a:solidFill>
              </a:rPr>
              <a:t>, inverted=0</a:t>
            </a:r>
          </a:p>
          <a:p>
            <a:pPr lvl="2">
              <a:lnSpc>
                <a:spcPct val="100000"/>
              </a:lnSpc>
              <a:spcAft>
                <a:spcPts val="600"/>
              </a:spcAft>
            </a:pPr>
            <a:r>
              <a:rPr lang="en-US" sz="1800">
                <a:solidFill>
                  <a:schemeClr val="tx1"/>
                </a:solidFill>
              </a:rPr>
              <a:t>If facing RHS, scale = -1.		For </a:t>
            </a:r>
            <a:r>
              <a:rPr lang="en-US" sz="1800" err="1">
                <a:solidFill>
                  <a:schemeClr val="tx1"/>
                </a:solidFill>
              </a:rPr>
              <a:t>OreNav</a:t>
            </a:r>
            <a:r>
              <a:rPr lang="en-US" sz="1800">
                <a:solidFill>
                  <a:schemeClr val="tx1"/>
                </a:solidFill>
              </a:rPr>
              <a:t>/</a:t>
            </a:r>
            <a:r>
              <a:rPr lang="en-US" sz="1800" err="1">
                <a:solidFill>
                  <a:schemeClr val="tx1"/>
                </a:solidFill>
              </a:rPr>
              <a:t>JGpsLeica</a:t>
            </a:r>
            <a:r>
              <a:rPr lang="en-US" sz="1800">
                <a:solidFill>
                  <a:schemeClr val="tx1"/>
                </a:solidFill>
              </a:rPr>
              <a:t>, inverted=1</a:t>
            </a:r>
          </a:p>
          <a:p>
            <a:pPr marL="571500" lvl="1" indent="-342900">
              <a:lnSpc>
                <a:spcPct val="100000"/>
              </a:lnSpc>
              <a:spcAft>
                <a:spcPts val="600"/>
              </a:spcAft>
              <a:buFont typeface="+mj-lt"/>
              <a:buAutoNum type="arabicPeriod"/>
            </a:pPr>
            <a:r>
              <a:rPr lang="en-US" sz="1800">
                <a:solidFill>
                  <a:schemeClr val="tx1"/>
                </a:solidFill>
              </a:rPr>
              <a:t>The offset is calculated using 3 factors:</a:t>
            </a:r>
          </a:p>
          <a:p>
            <a:pPr marL="801688" lvl="2" indent="-342900">
              <a:lnSpc>
                <a:spcPct val="100000"/>
              </a:lnSpc>
              <a:spcAft>
                <a:spcPts val="600"/>
              </a:spcAft>
            </a:pPr>
            <a:r>
              <a:rPr lang="en-US" sz="1800">
                <a:solidFill>
                  <a:schemeClr val="tx1"/>
                </a:solidFill>
              </a:rPr>
              <a:t>Scale (either +1 or -1 as per above)</a:t>
            </a:r>
          </a:p>
          <a:p>
            <a:pPr marL="801688" lvl="2" indent="-342900">
              <a:lnSpc>
                <a:spcPct val="100000"/>
              </a:lnSpc>
              <a:spcAft>
                <a:spcPts val="600"/>
              </a:spcAft>
            </a:pPr>
            <a:r>
              <a:rPr lang="en-US" sz="1800">
                <a:solidFill>
                  <a:schemeClr val="tx1"/>
                </a:solidFill>
              </a:rPr>
              <a:t>RAW value (in degrees, not tenths of degrees)</a:t>
            </a:r>
          </a:p>
          <a:p>
            <a:pPr marL="801688" lvl="2" indent="-342900">
              <a:lnSpc>
                <a:spcPct val="100000"/>
              </a:lnSpc>
              <a:spcAft>
                <a:spcPts val="600"/>
              </a:spcAft>
            </a:pPr>
            <a:r>
              <a:rPr lang="en-US" sz="1800">
                <a:solidFill>
                  <a:schemeClr val="tx1"/>
                </a:solidFill>
              </a:rPr>
              <a:t>ACTUAL angle (calculated using various methods)</a:t>
            </a:r>
          </a:p>
          <a:p>
            <a:pPr marL="228600" lvl="1" indent="0" algn="ctr">
              <a:lnSpc>
                <a:spcPct val="100000"/>
              </a:lnSpc>
              <a:spcAft>
                <a:spcPts val="600"/>
              </a:spcAft>
              <a:buNone/>
            </a:pPr>
            <a:endParaRPr lang="en-US" sz="1800">
              <a:solidFill>
                <a:schemeClr val="tx1"/>
              </a:solidFill>
            </a:endParaRPr>
          </a:p>
          <a:p>
            <a:pPr marL="228600" lvl="1" indent="0">
              <a:lnSpc>
                <a:spcPct val="100000"/>
              </a:lnSpc>
              <a:spcAft>
                <a:spcPts val="600"/>
              </a:spcAft>
              <a:buNone/>
            </a:pPr>
            <a:r>
              <a:rPr lang="en-US" sz="1800" b="1">
                <a:solidFill>
                  <a:schemeClr val="tx1"/>
                </a:solidFill>
              </a:rPr>
              <a:t>ACTUAL_ANGLE = RAW_VALUE * SCALE + OFFSET</a:t>
            </a:r>
            <a:endParaRPr lang="en-US" sz="1800">
              <a:solidFill>
                <a:schemeClr val="tx1"/>
              </a:solidFill>
            </a:endParaRPr>
          </a:p>
          <a:p>
            <a:pPr lvl="1">
              <a:lnSpc>
                <a:spcPct val="100000"/>
              </a:lnSpc>
              <a:spcAft>
                <a:spcPts val="600"/>
              </a:spcAft>
            </a:pPr>
            <a:r>
              <a:rPr lang="en-US" sz="1800">
                <a:solidFill>
                  <a:schemeClr val="tx1"/>
                </a:solidFill>
              </a:rPr>
              <a:t>If facing LHS, SCALE=1, and OFFSET = ACTUAL_ANGLE – RAW_VALUE</a:t>
            </a:r>
          </a:p>
          <a:p>
            <a:pPr lvl="1">
              <a:lnSpc>
                <a:spcPct val="100000"/>
              </a:lnSpc>
              <a:spcAft>
                <a:spcPts val="600"/>
              </a:spcAft>
            </a:pPr>
            <a:r>
              <a:rPr lang="en-US" sz="1800">
                <a:solidFill>
                  <a:schemeClr val="tx1"/>
                </a:solidFill>
              </a:rPr>
              <a:t>If facing RHS, SCALE=-1 and OFFSET = ACTUAL_ANGLE + RAW_VALUE</a:t>
            </a:r>
          </a:p>
          <a:p>
            <a:endParaRPr lang="en-US">
              <a:solidFill>
                <a:schemeClr val="tx2"/>
              </a:solidFill>
            </a:endParaRPr>
          </a:p>
          <a:p>
            <a:endParaRPr lang="en-AU"/>
          </a:p>
        </p:txBody>
      </p:sp>
    </p:spTree>
    <p:extLst>
      <p:ext uri="{BB962C8B-B14F-4D97-AF65-F5344CB8AC3E}">
        <p14:creationId xmlns:p14="http://schemas.microsoft.com/office/powerpoint/2010/main" val="930632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5DD4D-E9F3-F7A0-DA81-600F1315FFD8}"/>
              </a:ext>
            </a:extLst>
          </p:cNvPr>
          <p:cNvSpPr>
            <a:spLocks noGrp="1"/>
          </p:cNvSpPr>
          <p:nvPr>
            <p:ph type="body" sz="quarter" idx="20"/>
          </p:nvPr>
        </p:nvSpPr>
        <p:spPr>
          <a:xfrm>
            <a:off x="609601" y="1019833"/>
            <a:ext cx="10972800" cy="774571"/>
          </a:xfrm>
        </p:spPr>
        <p:txBody>
          <a:bodyPr/>
          <a:lstStyle/>
          <a:p>
            <a:r>
              <a:rPr lang="en-GB"/>
              <a:t>Recalibrating the inclinometers (assuming lengths are already known)</a:t>
            </a:r>
          </a:p>
          <a:p>
            <a:endParaRPr lang="en-AU"/>
          </a:p>
        </p:txBody>
      </p:sp>
      <p:sp>
        <p:nvSpPr>
          <p:cNvPr id="7" name="Title 6"/>
          <p:cNvSpPr>
            <a:spLocks noGrp="1"/>
          </p:cNvSpPr>
          <p:nvPr>
            <p:ph type="title"/>
          </p:nvPr>
        </p:nvSpPr>
        <p:spPr/>
        <p:txBody>
          <a:bodyPr>
            <a:normAutofit/>
          </a:bodyPr>
          <a:lstStyle/>
          <a:p>
            <a:r>
              <a:rPr lang="en-US"/>
              <a:t>Inclinometer Calibration</a:t>
            </a:r>
          </a:p>
        </p:txBody>
      </p:sp>
      <p:sp>
        <p:nvSpPr>
          <p:cNvPr id="3" name="Content Placeholder 2">
            <a:extLst>
              <a:ext uri="{FF2B5EF4-FFF2-40B4-BE49-F238E27FC236}">
                <a16:creationId xmlns:a16="http://schemas.microsoft.com/office/drawing/2014/main" id="{E4EA8F7D-8BB4-2F10-0176-545EFDA77775}"/>
              </a:ext>
            </a:extLst>
          </p:cNvPr>
          <p:cNvSpPr>
            <a:spLocks noGrp="1"/>
          </p:cNvSpPr>
          <p:nvPr>
            <p:ph sz="quarter" idx="21"/>
          </p:nvPr>
        </p:nvSpPr>
        <p:spPr/>
        <p:txBody>
          <a:bodyPr/>
          <a:lstStyle/>
          <a:p>
            <a:pPr lvl="1">
              <a:lnSpc>
                <a:spcPct val="100000"/>
              </a:lnSpc>
              <a:spcAft>
                <a:spcPts val="600"/>
              </a:spcAft>
            </a:pPr>
            <a:r>
              <a:rPr lang="en-US" sz="1800">
                <a:solidFill>
                  <a:schemeClr val="tx1"/>
                </a:solidFill>
              </a:rPr>
              <a:t>The PINK cells need to have data entered</a:t>
            </a:r>
          </a:p>
          <a:p>
            <a:pPr lvl="1">
              <a:lnSpc>
                <a:spcPct val="100000"/>
              </a:lnSpc>
              <a:spcAft>
                <a:spcPts val="600"/>
              </a:spcAft>
            </a:pPr>
            <a:r>
              <a:rPr lang="en-US" sz="1800">
                <a:solidFill>
                  <a:schemeClr val="tx1"/>
                </a:solidFill>
              </a:rPr>
              <a:t>The BLUE cells are the calculated actual angles (based on the TPS measurements).</a:t>
            </a:r>
          </a:p>
          <a:p>
            <a:pPr lvl="1">
              <a:lnSpc>
                <a:spcPct val="100000"/>
              </a:lnSpc>
              <a:spcAft>
                <a:spcPts val="600"/>
              </a:spcAft>
            </a:pPr>
            <a:r>
              <a:rPr lang="en-US" sz="1800">
                <a:solidFill>
                  <a:schemeClr val="tx1"/>
                </a:solidFill>
              </a:rPr>
              <a:t>The YELLOW cells represent the output for both the </a:t>
            </a:r>
            <a:r>
              <a:rPr lang="en-US" sz="1800" err="1">
                <a:solidFill>
                  <a:schemeClr val="tx1"/>
                </a:solidFill>
              </a:rPr>
              <a:t>JGpsLeica</a:t>
            </a:r>
            <a:r>
              <a:rPr lang="en-US" sz="1800">
                <a:solidFill>
                  <a:schemeClr val="tx1"/>
                </a:solidFill>
              </a:rPr>
              <a:t> and non-</a:t>
            </a:r>
            <a:r>
              <a:rPr lang="en-US" sz="1800" err="1">
                <a:solidFill>
                  <a:schemeClr val="tx1"/>
                </a:solidFill>
              </a:rPr>
              <a:t>JGpsLeica</a:t>
            </a:r>
            <a:r>
              <a:rPr lang="en-US" sz="1800">
                <a:solidFill>
                  <a:schemeClr val="tx1"/>
                </a:solidFill>
              </a:rPr>
              <a:t> versions.</a:t>
            </a:r>
          </a:p>
          <a:p>
            <a:endParaRPr lang="en-AU"/>
          </a:p>
        </p:txBody>
      </p:sp>
      <p:sp>
        <p:nvSpPr>
          <p:cNvPr id="9" name="Content Placeholder 2"/>
          <p:cNvSpPr txBox="1">
            <a:spLocks/>
          </p:cNvSpPr>
          <p:nvPr/>
        </p:nvSpPr>
        <p:spPr>
          <a:xfrm>
            <a:off x="1662224" y="1401726"/>
            <a:ext cx="3019054" cy="4201633"/>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lvl="1"/>
            <a:endParaRPr lang="en-US">
              <a:solidFill>
                <a:schemeClr val="tx2"/>
              </a:solidFill>
            </a:endParaRPr>
          </a:p>
          <a:p>
            <a:pPr marL="571500" lvl="1" indent="-342900">
              <a:buFont typeface="+mj-lt"/>
              <a:buAutoNum type="arabicPeriod"/>
            </a:pPr>
            <a:endParaRPr lang="en-US">
              <a:solidFill>
                <a:schemeClr val="tx2"/>
              </a:solidFill>
            </a:endParaRPr>
          </a:p>
          <a:p>
            <a:endParaRPr lang="en-US">
              <a:solidFill>
                <a:schemeClr val="tx2"/>
              </a:solidFill>
            </a:endParaRPr>
          </a:p>
          <a:p>
            <a:endParaRPr lang="en-US">
              <a:solidFill>
                <a:schemeClr val="tx2"/>
              </a:solidFill>
            </a:endParaRPr>
          </a:p>
        </p:txBody>
      </p:sp>
      <p:pic>
        <p:nvPicPr>
          <p:cNvPr id="10" name="Picture 2" descr="C:\01_HexagonMining\Leica MPM\j2Shovel\Technical Reference Manual\pics\RecalibrateShovelInclos.PNG">
            <a:extLst>
              <a:ext uri="{FF2B5EF4-FFF2-40B4-BE49-F238E27FC236}">
                <a16:creationId xmlns:a16="http://schemas.microsoft.com/office/drawing/2014/main" id="{AA7F0CA8-86F7-5BC0-EBCB-9743FE8CD83E}"/>
              </a:ext>
            </a:extLst>
          </p:cNvPr>
          <p:cNvPicPr>
            <a:picLocks noGrp="1" noChangeAspect="1" noChangeArrowheads="1"/>
          </p:cNvPicPr>
          <p:nvPr>
            <p:ph sz="quarter" idx="22"/>
          </p:nvPr>
        </p:nvPicPr>
        <p:blipFill>
          <a:blip r:embed="rId3">
            <a:extLst>
              <a:ext uri="{28A0092B-C50C-407E-A947-70E740481C1C}">
                <a14:useLocalDpi xmlns:a14="http://schemas.microsoft.com/office/drawing/2010/main" val="0"/>
              </a:ext>
            </a:extLst>
          </a:blip>
          <a:srcRect/>
          <a:stretch>
            <a:fillRect/>
          </a:stretch>
        </p:blipFill>
        <p:spPr bwMode="auto">
          <a:xfrm>
            <a:off x="6733638" y="2108200"/>
            <a:ext cx="4341298" cy="377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191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0F05D-715A-C3AE-18A0-9B85475DF62D}"/>
              </a:ext>
            </a:extLst>
          </p:cNvPr>
          <p:cNvSpPr>
            <a:spLocks noGrp="1"/>
          </p:cNvSpPr>
          <p:nvPr>
            <p:ph type="body" sz="quarter" idx="20"/>
          </p:nvPr>
        </p:nvSpPr>
        <p:spPr>
          <a:xfrm>
            <a:off x="609601" y="1019833"/>
            <a:ext cx="10972800" cy="774571"/>
          </a:xfrm>
        </p:spPr>
        <p:txBody>
          <a:bodyPr/>
          <a:lstStyle/>
          <a:p>
            <a:r>
              <a:rPr lang="en-GB"/>
              <a:t>How to Perform an Accuracy Test</a:t>
            </a:r>
          </a:p>
          <a:p>
            <a:endParaRPr lang="en-AU"/>
          </a:p>
        </p:txBody>
      </p:sp>
      <p:sp>
        <p:nvSpPr>
          <p:cNvPr id="7" name="Title 6"/>
          <p:cNvSpPr>
            <a:spLocks noGrp="1"/>
          </p:cNvSpPr>
          <p:nvPr>
            <p:ph type="title"/>
          </p:nvPr>
        </p:nvSpPr>
        <p:spPr/>
        <p:txBody>
          <a:bodyPr>
            <a:normAutofit/>
          </a:bodyPr>
          <a:lstStyle/>
          <a:p>
            <a:r>
              <a:rPr lang="en-US"/>
              <a:t>Accuracy Testing</a:t>
            </a:r>
          </a:p>
        </p:txBody>
      </p:sp>
      <p:sp>
        <p:nvSpPr>
          <p:cNvPr id="3" name="Content Placeholder 2">
            <a:extLst>
              <a:ext uri="{FF2B5EF4-FFF2-40B4-BE49-F238E27FC236}">
                <a16:creationId xmlns:a16="http://schemas.microsoft.com/office/drawing/2014/main" id="{E09C7BBC-6B54-31B6-D26F-6E963B09D59D}"/>
              </a:ext>
            </a:extLst>
          </p:cNvPr>
          <p:cNvSpPr>
            <a:spLocks noGrp="1"/>
          </p:cNvSpPr>
          <p:nvPr>
            <p:ph sz="quarter" idx="21"/>
          </p:nvPr>
        </p:nvSpPr>
        <p:spPr/>
        <p:txBody>
          <a:bodyPr/>
          <a:lstStyle/>
          <a:p>
            <a:pPr lvl="1">
              <a:lnSpc>
                <a:spcPct val="100000"/>
              </a:lnSpc>
              <a:spcAft>
                <a:spcPts val="600"/>
              </a:spcAft>
            </a:pPr>
            <a:r>
              <a:rPr lang="en-US" sz="1800">
                <a:solidFill>
                  <a:schemeClr val="tx1"/>
                </a:solidFill>
              </a:rPr>
              <a:t>Simple/quick test</a:t>
            </a:r>
          </a:p>
          <a:p>
            <a:pPr lvl="2">
              <a:lnSpc>
                <a:spcPct val="100000"/>
              </a:lnSpc>
              <a:spcAft>
                <a:spcPts val="600"/>
              </a:spcAft>
            </a:pPr>
            <a:r>
              <a:rPr lang="en-US" sz="1800">
                <a:solidFill>
                  <a:schemeClr val="tx1"/>
                </a:solidFill>
              </a:rPr>
              <a:t>Where someone just checks one point.</a:t>
            </a:r>
          </a:p>
          <a:p>
            <a:pPr lvl="2">
              <a:lnSpc>
                <a:spcPct val="100000"/>
              </a:lnSpc>
              <a:spcAft>
                <a:spcPts val="600"/>
              </a:spcAft>
            </a:pPr>
            <a:r>
              <a:rPr lang="en-US" sz="1800">
                <a:solidFill>
                  <a:schemeClr val="tx1"/>
                </a:solidFill>
              </a:rPr>
              <a:t>This method doesn’t conclusively prove that the J2shovel system is accurate for all positions.</a:t>
            </a:r>
          </a:p>
          <a:p>
            <a:pPr lvl="1">
              <a:lnSpc>
                <a:spcPct val="100000"/>
              </a:lnSpc>
              <a:spcAft>
                <a:spcPts val="600"/>
              </a:spcAft>
            </a:pPr>
            <a:r>
              <a:rPr lang="en-US" sz="1800">
                <a:solidFill>
                  <a:schemeClr val="tx1"/>
                </a:solidFill>
              </a:rPr>
              <a:t>More complete testing involves the following:</a:t>
            </a:r>
          </a:p>
          <a:p>
            <a:pPr lvl="2">
              <a:lnSpc>
                <a:spcPct val="100000"/>
              </a:lnSpc>
              <a:spcAft>
                <a:spcPts val="600"/>
              </a:spcAft>
            </a:pPr>
            <a:r>
              <a:rPr lang="en-US" sz="1800">
                <a:solidFill>
                  <a:schemeClr val="tx1"/>
                </a:solidFill>
              </a:rPr>
              <a:t>Sampling multiple points</a:t>
            </a:r>
          </a:p>
          <a:p>
            <a:pPr lvl="2">
              <a:lnSpc>
                <a:spcPct val="100000"/>
              </a:lnSpc>
              <a:spcAft>
                <a:spcPts val="600"/>
              </a:spcAft>
            </a:pPr>
            <a:r>
              <a:rPr lang="en-US" sz="1800">
                <a:solidFill>
                  <a:schemeClr val="tx1"/>
                </a:solidFill>
              </a:rPr>
              <a:t>Reporting the errors in X,Y,Z axis (rather than just a 2D distance).</a:t>
            </a:r>
          </a:p>
          <a:p>
            <a:pPr lvl="2">
              <a:lnSpc>
                <a:spcPct val="100000"/>
              </a:lnSpc>
              <a:spcAft>
                <a:spcPts val="600"/>
              </a:spcAft>
            </a:pPr>
            <a:r>
              <a:rPr lang="en-US" sz="1800">
                <a:solidFill>
                  <a:schemeClr val="tx1"/>
                </a:solidFill>
              </a:rPr>
              <a:t>Capturing additional parameters for each sample point to assist with troubleshooting if required</a:t>
            </a:r>
          </a:p>
          <a:p>
            <a:pPr lvl="3">
              <a:lnSpc>
                <a:spcPct val="100000"/>
              </a:lnSpc>
              <a:spcAft>
                <a:spcPts val="600"/>
              </a:spcAft>
            </a:pPr>
            <a:r>
              <a:rPr lang="en-US" sz="1800">
                <a:solidFill>
                  <a:schemeClr val="tx1"/>
                </a:solidFill>
              </a:rPr>
              <a:t>Azimuth, machine center position etc.</a:t>
            </a:r>
          </a:p>
          <a:p>
            <a:pPr lvl="3">
              <a:lnSpc>
                <a:spcPct val="100000"/>
              </a:lnSpc>
              <a:spcAft>
                <a:spcPts val="600"/>
              </a:spcAft>
            </a:pPr>
            <a:r>
              <a:rPr lang="en-US" sz="1800">
                <a:solidFill>
                  <a:schemeClr val="tx1"/>
                </a:solidFill>
              </a:rPr>
              <a:t>Boom/stick/bucket angles etc.</a:t>
            </a:r>
          </a:p>
          <a:p>
            <a:pPr lvl="2">
              <a:lnSpc>
                <a:spcPct val="100000"/>
              </a:lnSpc>
              <a:spcAft>
                <a:spcPts val="600"/>
              </a:spcAft>
            </a:pPr>
            <a:r>
              <a:rPr lang="en-US" sz="1800">
                <a:solidFill>
                  <a:schemeClr val="tx1"/>
                </a:solidFill>
              </a:rPr>
              <a:t>Refer to J2shovel TRM (or Hardware Training Level 2 Manual).</a:t>
            </a:r>
          </a:p>
          <a:p>
            <a:endParaRPr lang="en-AU"/>
          </a:p>
        </p:txBody>
      </p:sp>
      <p:sp>
        <p:nvSpPr>
          <p:cNvPr id="5" name="Content Placeholder 2"/>
          <p:cNvSpPr txBox="1">
            <a:spLocks/>
          </p:cNvSpPr>
          <p:nvPr/>
        </p:nvSpPr>
        <p:spPr>
          <a:xfrm>
            <a:off x="2037906" y="2989520"/>
            <a:ext cx="8140997" cy="2805224"/>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571500" lvl="1" indent="-342900">
              <a:buFont typeface="+mj-lt"/>
              <a:buAutoNum type="arabicPeriod"/>
            </a:pPr>
            <a:endParaRPr lang="en-US">
              <a:solidFill>
                <a:schemeClr val="tx2"/>
              </a:solidFill>
            </a:endParaRPr>
          </a:p>
          <a:p>
            <a:endParaRPr lang="en-US">
              <a:solidFill>
                <a:schemeClr val="tx2"/>
              </a:solidFill>
            </a:endParaRPr>
          </a:p>
          <a:p>
            <a:endParaRPr lang="en-US">
              <a:solidFill>
                <a:schemeClr val="tx2"/>
              </a:solidFill>
            </a:endParaRPr>
          </a:p>
        </p:txBody>
      </p:sp>
    </p:spTree>
    <p:extLst>
      <p:ext uri="{BB962C8B-B14F-4D97-AF65-F5344CB8AC3E}">
        <p14:creationId xmlns:p14="http://schemas.microsoft.com/office/powerpoint/2010/main" val="259964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693876-D6FA-D9C5-DAB7-AFEAC187C783}"/>
              </a:ext>
            </a:extLst>
          </p:cNvPr>
          <p:cNvSpPr>
            <a:spLocks noGrp="1"/>
          </p:cNvSpPr>
          <p:nvPr>
            <p:ph type="body" sz="quarter" idx="20"/>
          </p:nvPr>
        </p:nvSpPr>
        <p:spPr/>
        <p:txBody>
          <a:bodyPr/>
          <a:lstStyle/>
          <a:p>
            <a:r>
              <a:rPr lang="en-AU"/>
              <a:t>Example Sign Off Sheet</a:t>
            </a:r>
          </a:p>
        </p:txBody>
      </p:sp>
      <p:sp>
        <p:nvSpPr>
          <p:cNvPr id="7" name="Title 6"/>
          <p:cNvSpPr>
            <a:spLocks noGrp="1"/>
          </p:cNvSpPr>
          <p:nvPr>
            <p:ph type="title"/>
          </p:nvPr>
        </p:nvSpPr>
        <p:spPr/>
        <p:txBody>
          <a:bodyPr>
            <a:normAutofit/>
          </a:bodyPr>
          <a:lstStyle/>
          <a:p>
            <a:r>
              <a:rPr lang="en-US"/>
              <a:t>Accuracy Testing</a:t>
            </a:r>
          </a:p>
        </p:txBody>
      </p:sp>
      <p:sp>
        <p:nvSpPr>
          <p:cNvPr id="3" name="Content Placeholder 2">
            <a:extLst>
              <a:ext uri="{FF2B5EF4-FFF2-40B4-BE49-F238E27FC236}">
                <a16:creationId xmlns:a16="http://schemas.microsoft.com/office/drawing/2014/main" id="{637C90EA-643E-0686-52B2-034A80E1DE52}"/>
              </a:ext>
            </a:extLst>
          </p:cNvPr>
          <p:cNvSpPr>
            <a:spLocks noGrp="1"/>
          </p:cNvSpPr>
          <p:nvPr>
            <p:ph sz="quarter" idx="21"/>
          </p:nvPr>
        </p:nvSpPr>
        <p:spPr/>
        <p:txBody>
          <a:bodyPr/>
          <a:lstStyle/>
          <a:p>
            <a:pPr lvl="1">
              <a:lnSpc>
                <a:spcPct val="100000"/>
              </a:lnSpc>
              <a:spcAft>
                <a:spcPts val="600"/>
              </a:spcAft>
            </a:pPr>
            <a:r>
              <a:rPr lang="en-US" sz="1800">
                <a:solidFill>
                  <a:schemeClr val="tx1"/>
                </a:solidFill>
              </a:rPr>
              <a:t>The results for the accuracy tests need to be recorded as evidence that the J2shovel system was accurate.</a:t>
            </a:r>
          </a:p>
          <a:p>
            <a:pPr lvl="1">
              <a:lnSpc>
                <a:spcPct val="100000"/>
              </a:lnSpc>
              <a:spcAft>
                <a:spcPts val="600"/>
              </a:spcAft>
            </a:pPr>
            <a:r>
              <a:rPr lang="en-US" sz="1800">
                <a:solidFill>
                  <a:schemeClr val="tx1"/>
                </a:solidFill>
              </a:rPr>
              <a:t>The calibration parameters (</a:t>
            </a:r>
            <a:r>
              <a:rPr lang="en-US" sz="1800" err="1">
                <a:solidFill>
                  <a:schemeClr val="tx1"/>
                </a:solidFill>
              </a:rPr>
              <a:t>eg.</a:t>
            </a:r>
            <a:r>
              <a:rPr lang="en-US" sz="1800">
                <a:solidFill>
                  <a:schemeClr val="tx1"/>
                </a:solidFill>
              </a:rPr>
              <a:t> Measurements and sensor offsets) are also captured so that we have a complete set corresponding to the test results.</a:t>
            </a:r>
          </a:p>
          <a:p>
            <a:pPr lvl="1">
              <a:lnSpc>
                <a:spcPct val="100000"/>
              </a:lnSpc>
              <a:spcAft>
                <a:spcPts val="600"/>
              </a:spcAft>
            </a:pPr>
            <a:r>
              <a:rPr lang="en-US" sz="1800">
                <a:solidFill>
                  <a:schemeClr val="tx1"/>
                </a:solidFill>
              </a:rPr>
              <a:t>The sign-off sheet should be provided to the site representatives and also saved into Hexagon’s repository of calibrations.</a:t>
            </a:r>
          </a:p>
          <a:p>
            <a:endParaRPr lang="en-AU"/>
          </a:p>
        </p:txBody>
      </p:sp>
      <p:pic>
        <p:nvPicPr>
          <p:cNvPr id="10" name="Picture 2">
            <a:extLst>
              <a:ext uri="{FF2B5EF4-FFF2-40B4-BE49-F238E27FC236}">
                <a16:creationId xmlns:a16="http://schemas.microsoft.com/office/drawing/2014/main" id="{D2A30D1F-9832-15BA-47FB-90FF82732846}"/>
              </a:ext>
            </a:extLst>
          </p:cNvPr>
          <p:cNvPicPr>
            <a:picLocks noGrp="1" noChangeAspect="1" noChangeArrowheads="1"/>
          </p:cNvPicPr>
          <p:nvPr>
            <p:ph sz="quarter" idx="22"/>
          </p:nvPr>
        </p:nvPicPr>
        <p:blipFill>
          <a:blip r:embed="rId3">
            <a:extLst>
              <a:ext uri="{28A0092B-C50C-407E-A947-70E740481C1C}">
                <a14:useLocalDpi xmlns:a14="http://schemas.microsoft.com/office/drawing/2010/main" val="0"/>
              </a:ext>
            </a:extLst>
          </a:blip>
          <a:srcRect/>
          <a:stretch>
            <a:fillRect/>
          </a:stretch>
        </p:blipFill>
        <p:spPr bwMode="auto">
          <a:xfrm>
            <a:off x="6226175" y="2162585"/>
            <a:ext cx="5356225" cy="3661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577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a:t>Resource Material</a:t>
            </a:r>
          </a:p>
        </p:txBody>
      </p:sp>
      <p:sp>
        <p:nvSpPr>
          <p:cNvPr id="3" name="Content Placeholder 2">
            <a:extLst>
              <a:ext uri="{FF2B5EF4-FFF2-40B4-BE49-F238E27FC236}">
                <a16:creationId xmlns:a16="http://schemas.microsoft.com/office/drawing/2014/main" id="{30108387-04D2-EDBC-45FF-9346814FE207}"/>
              </a:ext>
            </a:extLst>
          </p:cNvPr>
          <p:cNvSpPr>
            <a:spLocks noGrp="1"/>
          </p:cNvSpPr>
          <p:nvPr>
            <p:ph sz="quarter" idx="21"/>
          </p:nvPr>
        </p:nvSpPr>
        <p:spPr>
          <a:xfrm>
            <a:off x="609600" y="1323972"/>
            <a:ext cx="10972800" cy="4871584"/>
          </a:xfrm>
        </p:spPr>
        <p:txBody>
          <a:bodyPr lIns="0" tIns="0" rIns="0" bIns="0" anchor="t"/>
          <a:lstStyle/>
          <a:p>
            <a:r>
              <a:rPr lang="en-US" sz="1800">
                <a:solidFill>
                  <a:schemeClr val="tx1"/>
                </a:solidFill>
                <a:latin typeface="Arial"/>
                <a:cs typeface="Arial"/>
              </a:rPr>
              <a:t>HP Shovel TRM</a:t>
            </a:r>
          </a:p>
          <a:p>
            <a:r>
              <a:rPr lang="en-US" sz="1800">
                <a:solidFill>
                  <a:schemeClr val="tx1"/>
                </a:solidFill>
              </a:rPr>
              <a:t>Hardware Training Level 2 Manual</a:t>
            </a:r>
          </a:p>
          <a:p>
            <a:pPr marL="464820" lvl="1" indent="-233045"/>
            <a:r>
              <a:rPr lang="en-AU" sz="1800">
                <a:solidFill>
                  <a:schemeClr val="tx1"/>
                </a:solidFill>
                <a:hlinkClick r:id="rId4">
                  <a:extLst>
                    <a:ext uri="{A12FA001-AC4F-418D-AE19-62706E023703}">
                      <ahyp:hlinkClr xmlns:ahyp="http://schemas.microsoft.com/office/drawing/2018/hyperlinkcolor" val="tx"/>
                    </a:ext>
                  </a:extLst>
                </a:hlinkClick>
              </a:rPr>
              <a:t>https://confluence.hexagonmining.com/download/attachments/53775489/Leica%20Hardware%20Level%202%20Training%20Manual%20v1.2.pdf?version=2&amp;modificationDate=1476076699762&amp;api=v2</a:t>
            </a:r>
            <a:endParaRPr lang="en-US" sz="1800">
              <a:solidFill>
                <a:schemeClr val="tx1"/>
              </a:solidFill>
            </a:endParaRPr>
          </a:p>
          <a:p>
            <a:r>
              <a:rPr lang="en-US" sz="1800">
                <a:solidFill>
                  <a:schemeClr val="tx1"/>
                </a:solidFill>
              </a:rPr>
              <a:t>J2shovel Survey Data Entry</a:t>
            </a:r>
          </a:p>
          <a:p>
            <a:pPr marL="464820" lvl="1" indent="-233045"/>
            <a:r>
              <a:rPr lang="en-AU" sz="1800">
                <a:solidFill>
                  <a:schemeClr val="tx1"/>
                </a:solidFill>
                <a:hlinkClick r:id="rId5">
                  <a:extLst>
                    <a:ext uri="{A12FA001-AC4F-418D-AE19-62706E023703}">
                      <ahyp:hlinkClr xmlns:ahyp="http://schemas.microsoft.com/office/drawing/2018/hyperlinkcolor" val="tx"/>
                    </a:ext>
                  </a:extLst>
                </a:hlinkClick>
              </a:rPr>
              <a:t>http://abrisrvfis02:81/Mining/Project%20Engineering/Jigsaw%20System%20Documentation%20Project/JS01%20-%20Products/JS01-03%20-%20DigNavJS/JS01-03-12ED%20-%20DigNavJS%20Survey%20Data%20Entry.xlsx</a:t>
            </a:r>
            <a:endParaRPr lang="en-AU" sz="1800">
              <a:solidFill>
                <a:schemeClr val="tx1"/>
              </a:solidFill>
            </a:endParaRPr>
          </a:p>
          <a:p>
            <a:r>
              <a:rPr lang="en-AU" sz="1800">
                <a:solidFill>
                  <a:schemeClr val="tx1"/>
                </a:solidFill>
              </a:rPr>
              <a:t>Shovel Inclinometer Recalibration</a:t>
            </a:r>
          </a:p>
          <a:p>
            <a:pPr marL="464820" lvl="1" indent="-233045"/>
            <a:r>
              <a:rPr lang="en-AU" sz="1800">
                <a:solidFill>
                  <a:schemeClr val="tx1"/>
                </a:solidFill>
                <a:hlinkClick r:id="rId6">
                  <a:extLst>
                    <a:ext uri="{A12FA001-AC4F-418D-AE19-62706E023703}">
                      <ahyp:hlinkClr xmlns:ahyp="http://schemas.microsoft.com/office/drawing/2018/hyperlinkcolor" val="tx"/>
                    </a:ext>
                  </a:extLst>
                </a:hlinkClick>
              </a:rPr>
              <a:t>http://abrisrvfis02:81/Mining/Project%20Engineering/Jigsaw%20System%20Documentation%20Project/JS01%20-%20Products/JS01-03%20-%20DigNavJS/JS01-03-15ID%20-%20j2Shovel%20Sensor%20Recalibration.xls</a:t>
            </a:r>
            <a:endParaRPr lang="en-AU" sz="1800">
              <a:solidFill>
                <a:schemeClr val="tx1"/>
              </a:solidFill>
            </a:endParaRPr>
          </a:p>
          <a:p>
            <a:r>
              <a:rPr lang="en-US" sz="1800">
                <a:solidFill>
                  <a:schemeClr val="tx1"/>
                </a:solidFill>
              </a:rPr>
              <a:t>Register of J2shovel Calibrations</a:t>
            </a:r>
          </a:p>
          <a:p>
            <a:pPr marL="464820" lvl="1" indent="-233045"/>
            <a:r>
              <a:rPr lang="en-AU" sz="1800">
                <a:solidFill>
                  <a:schemeClr val="tx1"/>
                </a:solidFill>
                <a:hlinkClick r:id="rId7">
                  <a:extLst>
                    <a:ext uri="{A12FA001-AC4F-418D-AE19-62706E023703}">
                      <ahyp:hlinkClr xmlns:ahyp="http://schemas.microsoft.com/office/drawing/2018/hyperlinkcolor" val="tx"/>
                    </a:ext>
                  </a:extLst>
                </a:hlinkClick>
              </a:rPr>
              <a:t>http://abrisrvfis02:81/Mining/Project%20Engineering/Jigsaw%20System%20Documentation%20Project/JS01%20-%20Products/JS01-03%20-%20DigNavJS/Site%20Calibrations/JS01-03-10ID%20-%20DigNavJS%20Register%20of%20Calibrations.xls</a:t>
            </a:r>
            <a:endParaRPr lang="en-AU" sz="1800">
              <a:solidFill>
                <a:schemeClr val="tx1"/>
              </a:solidFill>
            </a:endParaRPr>
          </a:p>
          <a:p>
            <a:endParaRPr lang="en-AU"/>
          </a:p>
        </p:txBody>
      </p:sp>
    </p:spTree>
    <p:extLst>
      <p:ext uri="{BB962C8B-B14F-4D97-AF65-F5344CB8AC3E}">
        <p14:creationId xmlns:p14="http://schemas.microsoft.com/office/powerpoint/2010/main" val="2177513007"/>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a:xfrm>
            <a:off x="609600" y="609600"/>
            <a:ext cx="8833757" cy="410233"/>
          </a:xfrm>
        </p:spPr>
        <p:txBody>
          <a:bodyPr/>
          <a:lstStyle/>
          <a:p>
            <a:r>
              <a:rPr lang="en-GB">
                <a:latin typeface="Arial"/>
                <a:cs typeface="Arial"/>
              </a:rPr>
              <a:t>Measurements, Calibration &amp; Accuracy Testing - Questions</a:t>
            </a:r>
            <a:endParaRPr lang="en-AU">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36244" cy="4506913"/>
          </a:xfrm>
        </p:spPr>
        <p:txBody>
          <a:bodyPr lIns="0" tIns="0" rIns="0" bIns="0" anchor="t"/>
          <a:lstStyle/>
          <a:p>
            <a:pPr marL="457200" indent="-457200">
              <a:buAutoNum type="arabicPeriod"/>
            </a:pPr>
            <a:r>
              <a:rPr lang="en-GB" sz="2000">
                <a:solidFill>
                  <a:srgbClr val="FF0000"/>
                </a:solidFill>
                <a:latin typeface="Arial"/>
                <a:cs typeface="Arial"/>
              </a:rPr>
              <a:t>True or False </a:t>
            </a:r>
            <a:r>
              <a:rPr lang="en-US" sz="2000">
                <a:solidFill>
                  <a:schemeClr val="tx1"/>
                </a:solidFill>
                <a:latin typeface="Arial"/>
                <a:cs typeface="Arial"/>
              </a:rPr>
              <a:t>The HP Shovel product is used on a variety of Equipment Models which have physically different geometries.</a:t>
            </a:r>
            <a:endParaRPr lang="en-GB" sz="2000">
              <a:solidFill>
                <a:schemeClr val="tx1"/>
              </a:solidFill>
            </a:endParaRPr>
          </a:p>
          <a:p>
            <a:pPr marL="457200" indent="-457200">
              <a:buAutoNum type="arabicPeriod"/>
            </a:pPr>
            <a:r>
              <a:rPr lang="en-GB" sz="2000">
                <a:solidFill>
                  <a:srgbClr val="FF0000"/>
                </a:solidFill>
                <a:latin typeface="Arial"/>
                <a:cs typeface="Arial"/>
              </a:rPr>
              <a:t>True or False </a:t>
            </a:r>
            <a:r>
              <a:rPr lang="en-GB" sz="2000">
                <a:latin typeface="Arial"/>
                <a:cs typeface="Arial"/>
              </a:rPr>
              <a:t>OP Pro has two HP Shovel applications which are known as NAV and Tucson versions.</a:t>
            </a:r>
            <a:endParaRPr lang="en-US">
              <a:solidFill>
                <a:schemeClr val="tx1"/>
              </a:solidFill>
            </a:endParaRPr>
          </a:p>
          <a:p>
            <a:pPr marL="457200" indent="-457200">
              <a:buAutoNum type="arabicPeriod"/>
            </a:pPr>
            <a:r>
              <a:rPr lang="en-GB" sz="2000">
                <a:solidFill>
                  <a:srgbClr val="FF0000"/>
                </a:solidFill>
                <a:latin typeface="Arial"/>
                <a:cs typeface="Arial"/>
              </a:rPr>
              <a:t>True or False </a:t>
            </a:r>
            <a:r>
              <a:rPr lang="en-US" sz="2000">
                <a:solidFill>
                  <a:schemeClr val="tx1"/>
                </a:solidFill>
                <a:latin typeface="Arial"/>
                <a:cs typeface="Arial"/>
              </a:rPr>
              <a:t>Boom, Stick, Bucket angles are all relative to horizontal in </a:t>
            </a:r>
            <a:r>
              <a:rPr lang="en-US" sz="2000" err="1">
                <a:solidFill>
                  <a:schemeClr val="tx1"/>
                </a:solidFill>
                <a:latin typeface="Arial"/>
                <a:cs typeface="Arial"/>
              </a:rPr>
              <a:t>JGpsLeica</a:t>
            </a:r>
            <a:r>
              <a:rPr lang="en-US" sz="2000">
                <a:solidFill>
                  <a:schemeClr val="tx1"/>
                </a:solidFill>
                <a:latin typeface="Arial"/>
                <a:cs typeface="Arial"/>
              </a:rPr>
              <a:t> version.</a:t>
            </a:r>
          </a:p>
          <a:p>
            <a:pPr marL="457200" indent="-457200">
              <a:buAutoNum type="arabicPeriod"/>
            </a:pPr>
            <a:r>
              <a:rPr lang="en-GB" sz="2000">
                <a:solidFill>
                  <a:srgbClr val="FF0000"/>
                </a:solidFill>
                <a:latin typeface="Arial"/>
                <a:cs typeface="Arial"/>
              </a:rPr>
              <a:t>True or False </a:t>
            </a:r>
            <a:r>
              <a:rPr lang="en-US" sz="2000">
                <a:solidFill>
                  <a:schemeClr val="tx1"/>
                </a:solidFill>
                <a:latin typeface="Arial"/>
                <a:cs typeface="Arial"/>
              </a:rPr>
              <a:t>The scale is determined by which way the 3B6 sensor is facing, if facing RHS, scale = +1 (or null).</a:t>
            </a:r>
            <a:endParaRPr lang="en-US">
              <a:solidFill>
                <a:schemeClr val="tx1"/>
              </a:solidFill>
            </a:endParaRPr>
          </a:p>
          <a:p>
            <a:pPr marL="457200" indent="-457200">
              <a:buAutoNum type="arabicPeriod"/>
            </a:pPr>
            <a:r>
              <a:rPr lang="en-GB" sz="2000">
                <a:latin typeface="Arial"/>
                <a:cs typeface="Arial"/>
              </a:rPr>
              <a:t>More complete Accuracy Test involves the following:</a:t>
            </a:r>
          </a:p>
          <a:p>
            <a:pPr lvl="3">
              <a:lnSpc>
                <a:spcPct val="100000"/>
              </a:lnSpc>
              <a:spcAft>
                <a:spcPts val="600"/>
              </a:spcAft>
              <a:buAutoNum type="alphaLcPeriod"/>
            </a:pPr>
            <a:r>
              <a:rPr lang="en-US" sz="1600">
                <a:solidFill>
                  <a:schemeClr val="tx1"/>
                </a:solidFill>
                <a:latin typeface="Arial"/>
                <a:cs typeface="Arial"/>
              </a:rPr>
              <a:t>Sampling multiple points.</a:t>
            </a:r>
          </a:p>
          <a:p>
            <a:pPr lvl="3">
              <a:lnSpc>
                <a:spcPct val="100000"/>
              </a:lnSpc>
              <a:spcAft>
                <a:spcPts val="600"/>
              </a:spcAft>
              <a:buAutoNum type="alphaLcPeriod"/>
            </a:pPr>
            <a:r>
              <a:rPr lang="en-US" sz="1600">
                <a:solidFill>
                  <a:schemeClr val="tx1"/>
                </a:solidFill>
                <a:latin typeface="Arial"/>
                <a:cs typeface="Arial"/>
              </a:rPr>
              <a:t>Reporting the errors in X,Y,Z axis.</a:t>
            </a:r>
          </a:p>
          <a:p>
            <a:pPr lvl="3">
              <a:lnSpc>
                <a:spcPct val="100000"/>
              </a:lnSpc>
              <a:spcAft>
                <a:spcPts val="600"/>
              </a:spcAft>
              <a:buAutoNum type="alphaLcPeriod"/>
            </a:pPr>
            <a:r>
              <a:rPr lang="en-US" sz="1600">
                <a:solidFill>
                  <a:schemeClr val="tx1"/>
                </a:solidFill>
                <a:latin typeface="Arial"/>
                <a:cs typeface="Arial"/>
              </a:rPr>
              <a:t>Capturing additional parameters for each sample point, a</a:t>
            </a:r>
            <a:r>
              <a:rPr lang="en-US" sz="1600">
                <a:latin typeface="Arial"/>
                <a:cs typeface="Arial"/>
              </a:rPr>
              <a:t>zimuth, angles, etc.</a:t>
            </a:r>
          </a:p>
          <a:p>
            <a:pPr lvl="3">
              <a:lnSpc>
                <a:spcPct val="100000"/>
              </a:lnSpc>
              <a:spcAft>
                <a:spcPts val="600"/>
              </a:spcAft>
              <a:buAutoNum type="alphaLcPeriod"/>
            </a:pPr>
            <a:r>
              <a:rPr lang="en-US" sz="1600">
                <a:solidFill>
                  <a:schemeClr val="tx1"/>
                </a:solidFill>
                <a:latin typeface="Arial"/>
                <a:cs typeface="Arial"/>
              </a:rPr>
              <a:t>All above</a:t>
            </a:r>
            <a:endParaRPr lang="en-US" sz="1600">
              <a:solidFill>
                <a:schemeClr val="tx1"/>
              </a:solidFill>
            </a:endParaRPr>
          </a:p>
        </p:txBody>
      </p:sp>
    </p:spTree>
    <p:extLst>
      <p:ext uri="{BB962C8B-B14F-4D97-AF65-F5344CB8AC3E}">
        <p14:creationId xmlns:p14="http://schemas.microsoft.com/office/powerpoint/2010/main" val="346848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00">
        <p159:morph option="byObject"/>
      </p:transition>
    </mc:Choice>
    <mc:Fallback xmlns="">
      <p:transition spd="slow" advClick="0" advTm="1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a:xfrm>
            <a:off x="609600" y="609600"/>
            <a:ext cx="8833757" cy="410233"/>
          </a:xfrm>
        </p:spPr>
        <p:txBody>
          <a:bodyPr/>
          <a:lstStyle/>
          <a:p>
            <a:r>
              <a:rPr lang="en-GB">
                <a:latin typeface="Arial"/>
                <a:cs typeface="Arial"/>
              </a:rPr>
              <a:t>Measurements, Calibration &amp; Accuracy Testing - Answers to Questions</a:t>
            </a:r>
            <a:endParaRPr lang="en-AU">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36244" cy="4506913"/>
          </a:xfrm>
        </p:spPr>
        <p:txBody>
          <a:bodyPr lIns="0" tIns="0" rIns="0" bIns="0" anchor="t"/>
          <a:lstStyle/>
          <a:p>
            <a:pPr marL="457200" indent="-457200">
              <a:buAutoNum type="arabicPeriod"/>
            </a:pPr>
            <a:r>
              <a:rPr lang="en-GB" sz="2000">
                <a:solidFill>
                  <a:srgbClr val="FF0000"/>
                </a:solidFill>
                <a:latin typeface="Arial"/>
                <a:cs typeface="Arial"/>
              </a:rPr>
              <a:t>True or False </a:t>
            </a:r>
            <a:r>
              <a:rPr lang="en-US" sz="2000">
                <a:solidFill>
                  <a:schemeClr val="tx1"/>
                </a:solidFill>
                <a:latin typeface="Arial"/>
                <a:cs typeface="Arial"/>
              </a:rPr>
              <a:t>The HP Shovel product is used on a variety of Equipment Models which have physically different geometries. </a:t>
            </a:r>
            <a:r>
              <a:rPr lang="en-US" sz="2000">
                <a:solidFill>
                  <a:schemeClr val="accent5"/>
                </a:solidFill>
                <a:latin typeface="Arial"/>
                <a:cs typeface="Arial"/>
              </a:rPr>
              <a:t>True</a:t>
            </a:r>
            <a:endParaRPr lang="en-GB" sz="2000">
              <a:solidFill>
                <a:schemeClr val="accent5"/>
              </a:solidFill>
            </a:endParaRPr>
          </a:p>
          <a:p>
            <a:pPr marL="457200" indent="-457200">
              <a:buAutoNum type="arabicPeriod"/>
            </a:pPr>
            <a:r>
              <a:rPr lang="en-GB" sz="2000">
                <a:solidFill>
                  <a:srgbClr val="FF0000"/>
                </a:solidFill>
                <a:latin typeface="Arial"/>
                <a:cs typeface="Arial"/>
              </a:rPr>
              <a:t>True or False </a:t>
            </a:r>
            <a:r>
              <a:rPr lang="en-GB" sz="2000">
                <a:latin typeface="Arial"/>
                <a:cs typeface="Arial"/>
              </a:rPr>
              <a:t>OP Pro has two HP Shovel applications which are known as NAV and Tucson versions. </a:t>
            </a:r>
            <a:r>
              <a:rPr lang="en-GB" sz="2000">
                <a:solidFill>
                  <a:schemeClr val="accent5"/>
                </a:solidFill>
                <a:latin typeface="Arial"/>
                <a:cs typeface="Arial"/>
              </a:rPr>
              <a:t>True</a:t>
            </a:r>
            <a:endParaRPr lang="en-US">
              <a:solidFill>
                <a:schemeClr val="accent5"/>
              </a:solidFill>
            </a:endParaRPr>
          </a:p>
          <a:p>
            <a:pPr marL="457200" indent="-457200">
              <a:buAutoNum type="arabicPeriod"/>
            </a:pPr>
            <a:r>
              <a:rPr lang="en-GB" sz="2000">
                <a:solidFill>
                  <a:srgbClr val="FF0000"/>
                </a:solidFill>
                <a:latin typeface="Arial"/>
                <a:cs typeface="Arial"/>
              </a:rPr>
              <a:t>True or False </a:t>
            </a:r>
            <a:r>
              <a:rPr lang="en-US" sz="2000">
                <a:solidFill>
                  <a:schemeClr val="tx1"/>
                </a:solidFill>
                <a:latin typeface="Arial"/>
                <a:cs typeface="Arial"/>
              </a:rPr>
              <a:t>Boom, Stick, Bucket angles are all relative to horizontal in </a:t>
            </a:r>
            <a:r>
              <a:rPr lang="en-US" sz="2000" err="1">
                <a:solidFill>
                  <a:schemeClr val="tx1"/>
                </a:solidFill>
                <a:latin typeface="Arial"/>
                <a:cs typeface="Arial"/>
              </a:rPr>
              <a:t>JGpsLeica</a:t>
            </a:r>
            <a:r>
              <a:rPr lang="en-US" sz="2000">
                <a:solidFill>
                  <a:schemeClr val="tx1"/>
                </a:solidFill>
                <a:latin typeface="Arial"/>
                <a:cs typeface="Arial"/>
              </a:rPr>
              <a:t> version. </a:t>
            </a:r>
            <a:r>
              <a:rPr lang="en-US" sz="2000">
                <a:solidFill>
                  <a:schemeClr val="accent5"/>
                </a:solidFill>
                <a:latin typeface="Arial"/>
                <a:cs typeface="Arial"/>
              </a:rPr>
              <a:t>False</a:t>
            </a:r>
          </a:p>
          <a:p>
            <a:pPr marL="457200" indent="-457200">
              <a:buAutoNum type="arabicPeriod"/>
            </a:pPr>
            <a:r>
              <a:rPr lang="en-GB" sz="2000">
                <a:solidFill>
                  <a:srgbClr val="FF0000"/>
                </a:solidFill>
                <a:latin typeface="Arial"/>
                <a:cs typeface="Arial"/>
              </a:rPr>
              <a:t>True or False </a:t>
            </a:r>
            <a:r>
              <a:rPr lang="en-US" sz="2000">
                <a:solidFill>
                  <a:schemeClr val="tx1"/>
                </a:solidFill>
                <a:latin typeface="Arial"/>
                <a:cs typeface="Arial"/>
              </a:rPr>
              <a:t>The scale is determined by which way the 3B6 sensor is facing, if facing RHS, scale = +1 (or null). </a:t>
            </a:r>
            <a:r>
              <a:rPr lang="en-US" sz="2000">
                <a:solidFill>
                  <a:schemeClr val="accent5"/>
                </a:solidFill>
                <a:latin typeface="Arial"/>
                <a:cs typeface="Arial"/>
              </a:rPr>
              <a:t>False</a:t>
            </a:r>
            <a:endParaRPr lang="en-US">
              <a:solidFill>
                <a:schemeClr val="accent5"/>
              </a:solidFill>
            </a:endParaRPr>
          </a:p>
          <a:p>
            <a:pPr marL="457200" indent="-457200">
              <a:buAutoNum type="arabicPeriod"/>
            </a:pPr>
            <a:r>
              <a:rPr lang="en-GB" sz="2000">
                <a:latin typeface="Arial"/>
                <a:cs typeface="Arial"/>
              </a:rPr>
              <a:t>More complete Accuracy Test involves the following:</a:t>
            </a:r>
          </a:p>
          <a:p>
            <a:pPr lvl="3">
              <a:lnSpc>
                <a:spcPct val="100000"/>
              </a:lnSpc>
              <a:spcAft>
                <a:spcPts val="600"/>
              </a:spcAft>
              <a:buAutoNum type="alphaLcPeriod"/>
            </a:pPr>
            <a:r>
              <a:rPr lang="en-US" sz="1600">
                <a:solidFill>
                  <a:schemeClr val="tx1"/>
                </a:solidFill>
                <a:latin typeface="Arial"/>
                <a:cs typeface="Arial"/>
              </a:rPr>
              <a:t>Sampling multiple points.</a:t>
            </a:r>
          </a:p>
          <a:p>
            <a:pPr lvl="3">
              <a:lnSpc>
                <a:spcPct val="100000"/>
              </a:lnSpc>
              <a:spcAft>
                <a:spcPts val="600"/>
              </a:spcAft>
              <a:buAutoNum type="alphaLcPeriod"/>
            </a:pPr>
            <a:r>
              <a:rPr lang="en-US" sz="1600">
                <a:solidFill>
                  <a:schemeClr val="tx1"/>
                </a:solidFill>
                <a:latin typeface="Arial"/>
                <a:cs typeface="Arial"/>
              </a:rPr>
              <a:t>Reporting the errors in X,Y,Z axis.</a:t>
            </a:r>
          </a:p>
          <a:p>
            <a:pPr lvl="3">
              <a:lnSpc>
                <a:spcPct val="100000"/>
              </a:lnSpc>
              <a:spcAft>
                <a:spcPts val="600"/>
              </a:spcAft>
              <a:buAutoNum type="alphaLcPeriod"/>
            </a:pPr>
            <a:r>
              <a:rPr lang="en-US" sz="1600">
                <a:solidFill>
                  <a:schemeClr val="tx1"/>
                </a:solidFill>
                <a:latin typeface="Arial"/>
                <a:cs typeface="Arial"/>
              </a:rPr>
              <a:t>Capturing additional parameters for each sample point, a</a:t>
            </a:r>
            <a:r>
              <a:rPr lang="en-US" sz="1600">
                <a:latin typeface="Arial"/>
                <a:cs typeface="Arial"/>
              </a:rPr>
              <a:t>zimuth, angles, etc.</a:t>
            </a:r>
          </a:p>
          <a:p>
            <a:pPr lvl="3">
              <a:lnSpc>
                <a:spcPct val="100000"/>
              </a:lnSpc>
              <a:spcAft>
                <a:spcPts val="600"/>
              </a:spcAft>
              <a:buAutoNum type="alphaLcPeriod"/>
            </a:pPr>
            <a:r>
              <a:rPr lang="en-US" sz="1600">
                <a:solidFill>
                  <a:schemeClr val="accent5"/>
                </a:solidFill>
                <a:latin typeface="Arial"/>
                <a:cs typeface="Arial"/>
              </a:rPr>
              <a:t>All above</a:t>
            </a:r>
            <a:endParaRPr lang="en-US" sz="1600">
              <a:solidFill>
                <a:schemeClr val="accent5"/>
              </a:solidFill>
            </a:endParaRPr>
          </a:p>
        </p:txBody>
      </p:sp>
    </p:spTree>
    <p:extLst>
      <p:ext uri="{BB962C8B-B14F-4D97-AF65-F5344CB8AC3E}">
        <p14:creationId xmlns:p14="http://schemas.microsoft.com/office/powerpoint/2010/main" val="4201939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00">
        <p159:morph option="byObject"/>
      </p:transition>
    </mc:Choice>
    <mc:Fallback xmlns="">
      <p:transition spd="slow" advClick="0" advTm="1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40B9A79-2208-4C2F-B86B-B361273AB0DB}"/>
              </a:ext>
            </a:extLst>
          </p:cNvPr>
          <p:cNvSpPr>
            <a:spLocks noGrp="1"/>
          </p:cNvSpPr>
          <p:nvPr>
            <p:ph type="pic" sz="quarter" idx="24"/>
          </p:nvPr>
        </p:nvSpPr>
        <p:spPr>
          <a:xfrm>
            <a:off x="6226175" y="1793738"/>
            <a:ext cx="5356225" cy="4080934"/>
          </a:xfrm>
        </p:spPr>
      </p:sp>
      <p:pic>
        <p:nvPicPr>
          <p:cNvPr id="10" name="Picture Placeholder 12">
            <a:extLst>
              <a:ext uri="{FF2B5EF4-FFF2-40B4-BE49-F238E27FC236}">
                <a16:creationId xmlns:a16="http://schemas.microsoft.com/office/drawing/2014/main" id="{FA32F6B4-4D95-4B0E-A554-D69419F989F3}"/>
              </a:ext>
            </a:extLst>
          </p:cNvPr>
          <p:cNvPicPr>
            <a:picLocks noChangeAspect="1"/>
          </p:cNvPicPr>
          <p:nvPr/>
        </p:nvPicPr>
        <p:blipFill rotWithShape="1">
          <a:blip r:embed="rId3">
            <a:extLst>
              <a:ext uri="{28A0092B-C50C-407E-A947-70E740481C1C}">
                <a14:useLocalDpi xmlns:a14="http://schemas.microsoft.com/office/drawing/2010/main" val="0"/>
              </a:ext>
            </a:extLst>
          </a:blip>
          <a:srcRect l="10" r="10"/>
          <a:stretch/>
        </p:blipFill>
        <p:spPr>
          <a:xfrm>
            <a:off x="6226175" y="1794404"/>
            <a:ext cx="5356225" cy="4080934"/>
          </a:xfrm>
          <a:prstGeom prst="rect">
            <a:avLst/>
          </a:prstGeom>
        </p:spPr>
      </p:pic>
      <p:sp>
        <p:nvSpPr>
          <p:cNvPr id="5" name="Text Placeholder 4">
            <a:extLst>
              <a:ext uri="{FF2B5EF4-FFF2-40B4-BE49-F238E27FC236}">
                <a16:creationId xmlns:a16="http://schemas.microsoft.com/office/drawing/2014/main" id="{A89A5490-2DF0-4397-AC90-E23AA016B26D}"/>
              </a:ext>
            </a:extLst>
          </p:cNvPr>
          <p:cNvSpPr>
            <a:spLocks noGrp="1"/>
          </p:cNvSpPr>
          <p:nvPr>
            <p:ph type="body" sz="quarter" idx="20"/>
          </p:nvPr>
        </p:nvSpPr>
        <p:spPr>
          <a:xfrm>
            <a:off x="609601" y="1019833"/>
            <a:ext cx="10972800" cy="369332"/>
          </a:xfrm>
        </p:spPr>
        <p:txBody>
          <a:bodyPr vert="horz" wrap="square" lIns="0" tIns="45720" rIns="0" bIns="45720" rtlCol="0" anchor="t">
            <a:spAutoFit/>
          </a:bodyPr>
          <a:lstStyle/>
          <a:p>
            <a:r>
              <a:rPr lang="en-GB" sz="2000" dirty="0">
                <a:latin typeface="Arial"/>
                <a:cs typeface="Arial"/>
              </a:rPr>
              <a:t>This session introduces </a:t>
            </a:r>
            <a:r>
              <a:rPr lang="en-GB" dirty="0">
                <a:latin typeface="Arial"/>
                <a:cs typeface="Arial"/>
              </a:rPr>
              <a:t>HP Shovel NAV calibration process and accuracy test.</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a:buNone/>
            </a:pPr>
            <a:r>
              <a:rPr lang="en-GB" sz="2000" dirty="0">
                <a:latin typeface="Arial"/>
                <a:cs typeface="Arial"/>
              </a:rPr>
              <a:t>At the end of this module, you will:</a:t>
            </a:r>
          </a:p>
          <a:p>
            <a:pPr marL="0" indent="0">
              <a:buNone/>
            </a:pPr>
            <a:endParaRPr lang="en-GB" sz="2000" dirty="0">
              <a:latin typeface="Arial"/>
              <a:cs typeface="Arial"/>
            </a:endParaRPr>
          </a:p>
          <a:p>
            <a:r>
              <a:rPr lang="en-GB" sz="2000" dirty="0">
                <a:latin typeface="Arial"/>
                <a:cs typeface="Arial"/>
              </a:rPr>
              <a:t>know the process to calibrate a HP Shovel using NAV application.</a:t>
            </a:r>
          </a:p>
          <a:p>
            <a:endParaRPr lang="en-GB" sz="2000" dirty="0">
              <a:latin typeface="Arial"/>
              <a:cs typeface="Arial"/>
            </a:endParaRPr>
          </a:p>
          <a:p>
            <a:r>
              <a:rPr lang="en-GB" sz="2000" dirty="0">
                <a:latin typeface="Arial"/>
                <a:cs typeface="Arial"/>
              </a:rPr>
              <a:t>know some ways to do an accuracy test for HP Shovels.</a:t>
            </a:r>
          </a:p>
        </p:txBody>
      </p:sp>
    </p:spTree>
    <p:extLst>
      <p:ext uri="{BB962C8B-B14F-4D97-AF65-F5344CB8AC3E}">
        <p14:creationId xmlns:p14="http://schemas.microsoft.com/office/powerpoint/2010/main" val="1139233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6000">
        <p159:morph option="byObject"/>
      </p:transition>
    </mc:Choice>
    <mc:Fallback xmlns="">
      <p:transition spd="slow" advClick="0" advTm="2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500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a:latin typeface="Arial"/>
                <a:cs typeface="Arial"/>
              </a:rPr>
              <a:t>HP Shovel Variants</a:t>
            </a:r>
          </a:p>
        </p:txBody>
      </p:sp>
      <p:sp>
        <p:nvSpPr>
          <p:cNvPr id="3" name="Content Placeholder 2"/>
          <p:cNvSpPr>
            <a:spLocks noGrp="1"/>
          </p:cNvSpPr>
          <p:nvPr>
            <p:ph sz="quarter" idx="21"/>
          </p:nvPr>
        </p:nvSpPr>
        <p:spPr/>
        <p:txBody>
          <a:bodyPr lIns="0" tIns="0" rIns="0" bIns="0" anchor="t">
            <a:normAutofit/>
          </a:bodyPr>
          <a:lstStyle/>
          <a:p>
            <a:r>
              <a:rPr lang="en-US" sz="1800">
                <a:solidFill>
                  <a:schemeClr val="tx1"/>
                </a:solidFill>
              </a:rPr>
              <a:t>The J2shovel product is used on a variety of Equipment Models which have physically different geometries.</a:t>
            </a:r>
          </a:p>
          <a:p>
            <a:pPr marL="464820" lvl="1" indent="-233045"/>
            <a:endParaRPr lang="en-US" sz="1800">
              <a:solidFill>
                <a:schemeClr val="tx1"/>
              </a:solidFill>
            </a:endParaRPr>
          </a:p>
          <a:p>
            <a:pPr marL="464820" lvl="1" indent="-233045"/>
            <a:r>
              <a:rPr lang="en-US" sz="1800">
                <a:solidFill>
                  <a:schemeClr val="tx1"/>
                </a:solidFill>
              </a:rPr>
              <a:t>Hydraulic Face Shovel (where the bucket faces away from the operator)</a:t>
            </a:r>
          </a:p>
          <a:p>
            <a:pPr marL="464820" lvl="1" indent="-233045"/>
            <a:r>
              <a:rPr lang="en-US" sz="1800">
                <a:solidFill>
                  <a:schemeClr val="tx1"/>
                </a:solidFill>
              </a:rPr>
              <a:t>Excavator/Backhoe (where the bucket faces towards the operator)</a:t>
            </a:r>
          </a:p>
          <a:p>
            <a:pPr marL="464820" lvl="1" indent="-233045"/>
            <a:r>
              <a:rPr lang="en-US" sz="1800">
                <a:solidFill>
                  <a:schemeClr val="tx1"/>
                </a:solidFill>
              </a:rPr>
              <a:t>Front-End Loader</a:t>
            </a:r>
          </a:p>
          <a:p>
            <a:pPr lvl="2" indent="-217170"/>
            <a:r>
              <a:rPr lang="en-US" sz="1800">
                <a:solidFill>
                  <a:schemeClr val="tx1"/>
                </a:solidFill>
              </a:rPr>
              <a:t>With a </a:t>
            </a:r>
            <a:r>
              <a:rPr lang="en-US" sz="1800" err="1">
                <a:solidFill>
                  <a:schemeClr val="tx1"/>
                </a:solidFill>
              </a:rPr>
              <a:t>dogbone</a:t>
            </a:r>
            <a:r>
              <a:rPr lang="en-US" sz="1800">
                <a:solidFill>
                  <a:schemeClr val="tx1"/>
                </a:solidFill>
              </a:rPr>
              <a:t> (</a:t>
            </a:r>
            <a:r>
              <a:rPr lang="en-US" sz="1800" err="1">
                <a:solidFill>
                  <a:schemeClr val="tx1"/>
                </a:solidFill>
              </a:rPr>
              <a:t>eg.</a:t>
            </a:r>
            <a:r>
              <a:rPr lang="en-US" sz="1800">
                <a:solidFill>
                  <a:schemeClr val="tx1"/>
                </a:solidFill>
              </a:rPr>
              <a:t> CAT992)</a:t>
            </a:r>
          </a:p>
          <a:p>
            <a:pPr lvl="2" indent="-217170"/>
            <a:r>
              <a:rPr lang="en-US" sz="1800">
                <a:solidFill>
                  <a:schemeClr val="tx1"/>
                </a:solidFill>
              </a:rPr>
              <a:t>With a Z-bar (</a:t>
            </a:r>
            <a:r>
              <a:rPr lang="en-US" sz="1800" err="1">
                <a:solidFill>
                  <a:schemeClr val="tx1"/>
                </a:solidFill>
              </a:rPr>
              <a:t>eg.</a:t>
            </a:r>
            <a:r>
              <a:rPr lang="en-US" sz="1800">
                <a:solidFill>
                  <a:schemeClr val="tx1"/>
                </a:solidFill>
              </a:rPr>
              <a:t> CAT994)</a:t>
            </a:r>
          </a:p>
          <a:p>
            <a:pPr marL="464820" lvl="1" indent="-233045"/>
            <a:r>
              <a:rPr lang="en-US" sz="1800">
                <a:solidFill>
                  <a:schemeClr val="tx1"/>
                </a:solidFill>
              </a:rPr>
              <a:t>Electric Rope Shovel</a:t>
            </a:r>
          </a:p>
          <a:p>
            <a:pPr marL="464820" lvl="1" indent="-233045"/>
            <a:r>
              <a:rPr lang="en-US" sz="1800">
                <a:solidFill>
                  <a:schemeClr val="tx1"/>
                </a:solidFill>
              </a:rPr>
              <a:t>Fixed Offset</a:t>
            </a:r>
          </a:p>
          <a:p>
            <a:pPr marL="228600" lvl="1" indent="0">
              <a:buNone/>
            </a:pPr>
            <a:endParaRPr lang="en-US" sz="1800">
              <a:solidFill>
                <a:schemeClr val="tx1"/>
              </a:solidFill>
            </a:endParaRPr>
          </a:p>
          <a:p>
            <a:r>
              <a:rPr lang="en-US" sz="1800">
                <a:solidFill>
                  <a:schemeClr val="tx1"/>
                </a:solidFill>
                <a:latin typeface="Arial"/>
                <a:cs typeface="Arial"/>
              </a:rPr>
              <a:t>NAV tab and Non-NAV tab (APAC and Tucson)</a:t>
            </a:r>
          </a:p>
          <a:p>
            <a:pPr marL="464820" lvl="1" indent="-233045"/>
            <a:r>
              <a:rPr lang="en-US" sz="1800">
                <a:solidFill>
                  <a:schemeClr val="tx1"/>
                </a:solidFill>
                <a:latin typeface="Arial"/>
                <a:cs typeface="Arial"/>
              </a:rPr>
              <a:t>The focus on this training is on the NAV tab version. </a:t>
            </a:r>
            <a:endParaRPr lang="en-US" sz="1800">
              <a:solidFill>
                <a:schemeClr val="tx1"/>
              </a:solidFill>
            </a:endParaRPr>
          </a:p>
          <a:p>
            <a:pPr marL="0" indent="0">
              <a:buNone/>
            </a:pPr>
            <a:endParaRPr lang="en-US"/>
          </a:p>
          <a:p>
            <a:endParaRPr lang="en-US"/>
          </a:p>
        </p:txBody>
      </p:sp>
    </p:spTree>
    <p:extLst>
      <p:ext uri="{BB962C8B-B14F-4D97-AF65-F5344CB8AC3E}">
        <p14:creationId xmlns:p14="http://schemas.microsoft.com/office/powerpoint/2010/main" val="918574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38031-32A0-190C-994C-6AE98023CCD6}"/>
              </a:ext>
            </a:extLst>
          </p:cNvPr>
          <p:cNvSpPr>
            <a:spLocks noGrp="1"/>
          </p:cNvSpPr>
          <p:nvPr>
            <p:ph type="body" sz="quarter" idx="20"/>
          </p:nvPr>
        </p:nvSpPr>
        <p:spPr/>
        <p:txBody>
          <a:bodyPr/>
          <a:lstStyle/>
          <a:p>
            <a:r>
              <a:rPr lang="en-AU"/>
              <a:t>Topics</a:t>
            </a:r>
          </a:p>
        </p:txBody>
      </p:sp>
      <p:sp>
        <p:nvSpPr>
          <p:cNvPr id="7" name="Title 6"/>
          <p:cNvSpPr>
            <a:spLocks noGrp="1"/>
          </p:cNvSpPr>
          <p:nvPr>
            <p:ph type="title"/>
          </p:nvPr>
        </p:nvSpPr>
        <p:spPr/>
        <p:txBody>
          <a:bodyPr>
            <a:normAutofit/>
          </a:bodyPr>
          <a:lstStyle/>
          <a:p>
            <a:r>
              <a:rPr lang="en-US"/>
              <a:t>Geometry Measurements – Hydraulic Face Shovel</a:t>
            </a:r>
          </a:p>
        </p:txBody>
      </p:sp>
      <p:sp>
        <p:nvSpPr>
          <p:cNvPr id="3" name="Content Placeholder 2"/>
          <p:cNvSpPr>
            <a:spLocks noGrp="1"/>
          </p:cNvSpPr>
          <p:nvPr>
            <p:ph sz="quarter" idx="21"/>
          </p:nvPr>
        </p:nvSpPr>
        <p:spPr/>
        <p:txBody>
          <a:bodyPr>
            <a:normAutofit/>
          </a:bodyPr>
          <a:lstStyle/>
          <a:p>
            <a:pPr marL="231775" lvl="1" indent="0">
              <a:buNone/>
            </a:pPr>
            <a:r>
              <a:rPr lang="en-GB" sz="1800"/>
              <a:t>What Geometry Parameters are used?</a:t>
            </a:r>
          </a:p>
          <a:p>
            <a:pPr lvl="1"/>
            <a:r>
              <a:rPr lang="en-GB" sz="1800"/>
              <a:t>How to measure a Face Shovel</a:t>
            </a:r>
          </a:p>
          <a:p>
            <a:pPr lvl="1"/>
            <a:r>
              <a:rPr lang="en-GB" sz="1800"/>
              <a:t>Processing the survey points</a:t>
            </a:r>
          </a:p>
          <a:p>
            <a:pPr lvl="1"/>
            <a:r>
              <a:rPr lang="en-GB" sz="1800"/>
              <a:t>Entering the Geometry</a:t>
            </a:r>
          </a:p>
          <a:p>
            <a:pPr marL="231775" lvl="1" indent="0">
              <a:buNone/>
            </a:pPr>
            <a:endParaRPr lang="en-GB" sz="1800"/>
          </a:p>
          <a:p>
            <a:pPr marL="231775" lvl="1" indent="0">
              <a:buNone/>
            </a:pPr>
            <a:r>
              <a:rPr lang="en-GB" sz="1800"/>
              <a:t>What Geometry Parameters are used?</a:t>
            </a:r>
          </a:p>
          <a:p>
            <a:pPr lvl="1"/>
            <a:r>
              <a:rPr lang="en-GB" sz="1800"/>
              <a:t>GPS offsets (</a:t>
            </a:r>
            <a:r>
              <a:rPr lang="en-GB" sz="1800" err="1"/>
              <a:t>wrt</a:t>
            </a:r>
            <a:r>
              <a:rPr lang="en-GB" sz="1800"/>
              <a:t> COR)</a:t>
            </a:r>
          </a:p>
          <a:p>
            <a:pPr lvl="1"/>
            <a:r>
              <a:rPr lang="en-GB" sz="1800"/>
              <a:t>Boom Mount offset (</a:t>
            </a:r>
            <a:r>
              <a:rPr lang="en-GB" sz="1800" err="1"/>
              <a:t>wrt</a:t>
            </a:r>
            <a:r>
              <a:rPr lang="en-GB" sz="1800"/>
              <a:t> COR)</a:t>
            </a:r>
          </a:p>
          <a:p>
            <a:pPr lvl="1"/>
            <a:r>
              <a:rPr lang="en-GB" sz="1800"/>
              <a:t>Boom Length</a:t>
            </a:r>
          </a:p>
          <a:p>
            <a:pPr lvl="1"/>
            <a:r>
              <a:rPr lang="en-GB" sz="1800"/>
              <a:t>Boom Angle</a:t>
            </a:r>
          </a:p>
          <a:p>
            <a:pPr lvl="1"/>
            <a:r>
              <a:rPr lang="en-GB" sz="1800"/>
              <a:t>Stick Length</a:t>
            </a:r>
          </a:p>
          <a:p>
            <a:pPr lvl="1"/>
            <a:r>
              <a:rPr lang="en-GB" sz="1800"/>
              <a:t>Stick Angle</a:t>
            </a:r>
          </a:p>
          <a:p>
            <a:pPr lvl="1"/>
            <a:r>
              <a:rPr lang="en-GB" sz="1800"/>
              <a:t>Bucket Length</a:t>
            </a:r>
          </a:p>
          <a:p>
            <a:pPr lvl="1"/>
            <a:r>
              <a:rPr lang="en-GB" sz="1800"/>
              <a:t>Bucket Angle</a:t>
            </a:r>
          </a:p>
          <a:p>
            <a:pPr marL="231775" lvl="1" indent="0">
              <a:buNone/>
            </a:pPr>
            <a:endParaRPr lang="en-US"/>
          </a:p>
        </p:txBody>
      </p:sp>
      <p:sp>
        <p:nvSpPr>
          <p:cNvPr id="4" name="Content Placeholder 2"/>
          <p:cNvSpPr txBox="1">
            <a:spLocks/>
          </p:cNvSpPr>
          <p:nvPr/>
        </p:nvSpPr>
        <p:spPr>
          <a:xfrm>
            <a:off x="1837314" y="3019647"/>
            <a:ext cx="4216157" cy="2806995"/>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a:solidFill>
                <a:schemeClr val="tx2"/>
              </a:solidFill>
            </a:endParaRPr>
          </a:p>
        </p:txBody>
      </p:sp>
      <p:pic>
        <p:nvPicPr>
          <p:cNvPr id="5" name="Picture 4" descr="Shovel_OverlaidWithLine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2586" y="2693870"/>
            <a:ext cx="5540375" cy="2518410"/>
          </a:xfrm>
          <a:prstGeom prst="rect">
            <a:avLst/>
          </a:prstGeom>
          <a:noFill/>
          <a:ln>
            <a:noFill/>
          </a:ln>
        </p:spPr>
      </p:pic>
    </p:spTree>
    <p:extLst>
      <p:ext uri="{BB962C8B-B14F-4D97-AF65-F5344CB8AC3E}">
        <p14:creationId xmlns:p14="http://schemas.microsoft.com/office/powerpoint/2010/main" val="1487108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D3E017-70AA-EEA8-431A-25A809783B71}"/>
              </a:ext>
            </a:extLst>
          </p:cNvPr>
          <p:cNvSpPr>
            <a:spLocks noGrp="1"/>
          </p:cNvSpPr>
          <p:nvPr>
            <p:ph type="body" sz="quarter" idx="20"/>
          </p:nvPr>
        </p:nvSpPr>
        <p:spPr/>
        <p:txBody>
          <a:bodyPr/>
          <a:lstStyle/>
          <a:p>
            <a:r>
              <a:rPr lang="en-AU"/>
              <a:t>Pre-Survey Steps</a:t>
            </a:r>
          </a:p>
        </p:txBody>
      </p:sp>
      <p:sp>
        <p:nvSpPr>
          <p:cNvPr id="7" name="Title 6"/>
          <p:cNvSpPr>
            <a:spLocks noGrp="1"/>
          </p:cNvSpPr>
          <p:nvPr>
            <p:ph type="title"/>
          </p:nvPr>
        </p:nvSpPr>
        <p:spPr/>
        <p:txBody>
          <a:bodyPr>
            <a:normAutofit/>
          </a:bodyPr>
          <a:lstStyle/>
          <a:p>
            <a:r>
              <a:rPr lang="en-US"/>
              <a:t>Geometry Measurements</a:t>
            </a:r>
          </a:p>
        </p:txBody>
      </p:sp>
      <p:sp>
        <p:nvSpPr>
          <p:cNvPr id="3" name="Content Placeholder 2">
            <a:extLst>
              <a:ext uri="{FF2B5EF4-FFF2-40B4-BE49-F238E27FC236}">
                <a16:creationId xmlns:a16="http://schemas.microsoft.com/office/drawing/2014/main" id="{7CCE5E21-B292-72EE-5EA2-E4C68AE4E033}"/>
              </a:ext>
            </a:extLst>
          </p:cNvPr>
          <p:cNvSpPr>
            <a:spLocks noGrp="1"/>
          </p:cNvSpPr>
          <p:nvPr>
            <p:ph sz="quarter" idx="21"/>
          </p:nvPr>
        </p:nvSpPr>
        <p:spPr>
          <a:xfrm>
            <a:off x="609146" y="1561092"/>
            <a:ext cx="5934529" cy="3769735"/>
          </a:xfrm>
        </p:spPr>
        <p:txBody>
          <a:bodyPr/>
          <a:lstStyle/>
          <a:p>
            <a:r>
              <a:rPr lang="en-US" sz="1800">
                <a:solidFill>
                  <a:schemeClr val="tx1"/>
                </a:solidFill>
              </a:rPr>
              <a:t>Take Photos</a:t>
            </a:r>
          </a:p>
          <a:p>
            <a:pPr lvl="1"/>
            <a:r>
              <a:rPr lang="en-US" sz="1800">
                <a:solidFill>
                  <a:schemeClr val="tx1"/>
                </a:solidFill>
              </a:rPr>
              <a:t>Take side-elevation photos of the shovel and send them to a HP specialist to mark-up and show which points are required.</a:t>
            </a:r>
          </a:p>
          <a:p>
            <a:r>
              <a:rPr lang="en-US" sz="1800">
                <a:solidFill>
                  <a:schemeClr val="tx1"/>
                </a:solidFill>
              </a:rPr>
              <a:t>Verify that the inclinometers are working.</a:t>
            </a:r>
          </a:p>
          <a:p>
            <a:pPr lvl="1"/>
            <a:r>
              <a:rPr lang="en-US" sz="1800">
                <a:solidFill>
                  <a:schemeClr val="tx1"/>
                </a:solidFill>
              </a:rPr>
              <a:t>The RAW values need to be captured at the same time when the survey is done.</a:t>
            </a:r>
          </a:p>
          <a:p>
            <a:r>
              <a:rPr lang="en-US" sz="1800">
                <a:solidFill>
                  <a:schemeClr val="tx1"/>
                </a:solidFill>
              </a:rPr>
              <a:t>Provide surveyor with the required list of survey points</a:t>
            </a:r>
          </a:p>
          <a:p>
            <a:pPr lvl="1"/>
            <a:r>
              <a:rPr lang="en-US" sz="1800">
                <a:solidFill>
                  <a:schemeClr val="tx1"/>
                </a:solidFill>
              </a:rPr>
              <a:t>Refer to JS01-03-12ED.xlsx (J2shovel Survey Data Entry spreadsheet)</a:t>
            </a:r>
          </a:p>
          <a:p>
            <a:pPr lvl="1"/>
            <a:r>
              <a:rPr lang="en-US" sz="1800">
                <a:solidFill>
                  <a:schemeClr val="tx1"/>
                </a:solidFill>
              </a:rPr>
              <a:t>It is strongly advisable to discuss the list of points with the surveyor in order to clarify any uncertainties they may have.</a:t>
            </a:r>
          </a:p>
          <a:p>
            <a:r>
              <a:rPr lang="en-US" sz="1800">
                <a:solidFill>
                  <a:schemeClr val="tx1"/>
                </a:solidFill>
              </a:rPr>
              <a:t>Provide surveyor with ‘Surveying Tips’ PDF</a:t>
            </a:r>
          </a:p>
          <a:p>
            <a:pPr lvl="1"/>
            <a:r>
              <a:rPr lang="en-US" sz="1800">
                <a:solidFill>
                  <a:schemeClr val="tx1"/>
                </a:solidFill>
              </a:rPr>
              <a:t>Refer to JS01-03-06 Appendix A.pdf</a:t>
            </a:r>
          </a:p>
          <a:p>
            <a:endParaRPr lang="en-AU"/>
          </a:p>
        </p:txBody>
      </p:sp>
      <p:pic>
        <p:nvPicPr>
          <p:cNvPr id="10" name="Picture 2" descr="C:\01_HexagonMining\Leica MPM\j2Shovel\Technical Reference Manual\pics\SurveyDataEntry_Shovel.PNG">
            <a:extLst>
              <a:ext uri="{FF2B5EF4-FFF2-40B4-BE49-F238E27FC236}">
                <a16:creationId xmlns:a16="http://schemas.microsoft.com/office/drawing/2014/main" id="{FCDB63B7-D779-2D8D-9786-EDAF056DA278}"/>
              </a:ext>
            </a:extLst>
          </p:cNvPr>
          <p:cNvPicPr>
            <a:picLocks noGrp="1" noChangeAspect="1" noChangeArrowheads="1"/>
          </p:cNvPicPr>
          <p:nvPr>
            <p:ph sz="quarter" idx="22"/>
          </p:nvPr>
        </p:nvPicPr>
        <p:blipFill>
          <a:blip r:embed="rId3">
            <a:extLst>
              <a:ext uri="{28A0092B-C50C-407E-A947-70E740481C1C}">
                <a14:useLocalDpi xmlns:a14="http://schemas.microsoft.com/office/drawing/2010/main" val="0"/>
              </a:ext>
            </a:extLst>
          </a:blip>
          <a:srcRect/>
          <a:stretch>
            <a:fillRect/>
          </a:stretch>
        </p:blipFill>
        <p:spPr bwMode="auto">
          <a:xfrm>
            <a:off x="6801794" y="646211"/>
            <a:ext cx="4204986" cy="520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550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DCC306-0C71-8055-A101-77B90FB6062B}"/>
              </a:ext>
            </a:extLst>
          </p:cNvPr>
          <p:cNvSpPr>
            <a:spLocks noGrp="1"/>
          </p:cNvSpPr>
          <p:nvPr>
            <p:ph type="body" sz="quarter" idx="20"/>
          </p:nvPr>
        </p:nvSpPr>
        <p:spPr>
          <a:xfrm>
            <a:off x="609601" y="1019833"/>
            <a:ext cx="10972800" cy="774571"/>
          </a:xfrm>
        </p:spPr>
        <p:txBody>
          <a:bodyPr/>
          <a:lstStyle/>
          <a:p>
            <a:r>
              <a:rPr lang="en-AU"/>
              <a:t>While Surveying the Shovel</a:t>
            </a:r>
          </a:p>
          <a:p>
            <a:endParaRPr lang="en-AU"/>
          </a:p>
        </p:txBody>
      </p:sp>
      <p:sp>
        <p:nvSpPr>
          <p:cNvPr id="7" name="Title 6"/>
          <p:cNvSpPr>
            <a:spLocks noGrp="1"/>
          </p:cNvSpPr>
          <p:nvPr>
            <p:ph type="title"/>
          </p:nvPr>
        </p:nvSpPr>
        <p:spPr/>
        <p:txBody>
          <a:bodyPr>
            <a:normAutofit/>
          </a:bodyPr>
          <a:lstStyle/>
          <a:p>
            <a:r>
              <a:rPr lang="en-US"/>
              <a:t>Geometry Measurements</a:t>
            </a:r>
          </a:p>
        </p:txBody>
      </p:sp>
      <p:sp>
        <p:nvSpPr>
          <p:cNvPr id="3" name="Content Placeholder 2">
            <a:extLst>
              <a:ext uri="{FF2B5EF4-FFF2-40B4-BE49-F238E27FC236}">
                <a16:creationId xmlns:a16="http://schemas.microsoft.com/office/drawing/2014/main" id="{D4D90ABD-DAAB-482F-E8EA-F1D6B3264596}"/>
              </a:ext>
            </a:extLst>
          </p:cNvPr>
          <p:cNvSpPr>
            <a:spLocks noGrp="1"/>
          </p:cNvSpPr>
          <p:nvPr>
            <p:ph sz="quarter" idx="21"/>
          </p:nvPr>
        </p:nvSpPr>
        <p:spPr>
          <a:xfrm>
            <a:off x="609601" y="1544132"/>
            <a:ext cx="5619749" cy="3769735"/>
          </a:xfrm>
        </p:spPr>
        <p:txBody>
          <a:bodyPr/>
          <a:lstStyle/>
          <a:p>
            <a:r>
              <a:rPr lang="en-US" sz="1800">
                <a:solidFill>
                  <a:schemeClr val="tx1"/>
                </a:solidFill>
              </a:rPr>
              <a:t>Take Photos</a:t>
            </a:r>
          </a:p>
          <a:p>
            <a:pPr lvl="1"/>
            <a:r>
              <a:rPr lang="en-US" sz="1800">
                <a:solidFill>
                  <a:schemeClr val="tx1"/>
                </a:solidFill>
              </a:rPr>
              <a:t>Take side-elevation photos of the shovel while it’s parked up and being surveyed.  This will help the HP specialist to perform some sanity checks on the calculated angles.</a:t>
            </a:r>
          </a:p>
          <a:p>
            <a:r>
              <a:rPr lang="en-US" sz="1800">
                <a:solidFill>
                  <a:schemeClr val="tx1"/>
                </a:solidFill>
              </a:rPr>
              <a:t>Capture the RAW values for each of the inclinometers</a:t>
            </a:r>
          </a:p>
          <a:p>
            <a:pPr lvl="1"/>
            <a:r>
              <a:rPr lang="en-US" sz="1800">
                <a:solidFill>
                  <a:schemeClr val="tx1"/>
                </a:solidFill>
              </a:rPr>
              <a:t>Physically inspect each sensor and confirm whether facing LHS or RHS.</a:t>
            </a:r>
          </a:p>
          <a:p>
            <a:r>
              <a:rPr lang="en-US" sz="1800">
                <a:solidFill>
                  <a:schemeClr val="tx1"/>
                </a:solidFill>
              </a:rPr>
              <a:t>Assist the surveyor to shoot the points</a:t>
            </a:r>
          </a:p>
          <a:p>
            <a:pPr lvl="1"/>
            <a:r>
              <a:rPr lang="en-US" sz="1800">
                <a:solidFill>
                  <a:schemeClr val="tx1"/>
                </a:solidFill>
              </a:rPr>
              <a:t>Make sure that the labels for each point are correct to avoid confusion.</a:t>
            </a:r>
          </a:p>
          <a:p>
            <a:r>
              <a:rPr lang="en-US" sz="1800">
                <a:solidFill>
                  <a:schemeClr val="tx1"/>
                </a:solidFill>
              </a:rPr>
              <a:t>Populate the ‘Survey Data Entry’ sheet and send to HP specialist to process.</a:t>
            </a:r>
          </a:p>
          <a:p>
            <a:endParaRPr lang="en-AU"/>
          </a:p>
        </p:txBody>
      </p:sp>
      <p:pic>
        <p:nvPicPr>
          <p:cNvPr id="10" name="Picture 2" descr="C:\01_HexagonMining\Leica MPM\j2Shovel\Technical Reference Manual\pics\SurveyPointList_Shovel.PNG">
            <a:extLst>
              <a:ext uri="{FF2B5EF4-FFF2-40B4-BE49-F238E27FC236}">
                <a16:creationId xmlns:a16="http://schemas.microsoft.com/office/drawing/2014/main" id="{E9B8F698-ACAC-7F94-5F33-544DC6ED232A}"/>
              </a:ext>
            </a:extLst>
          </p:cNvPr>
          <p:cNvPicPr>
            <a:picLocks noGrp="1" noChangeAspect="1" noChangeArrowheads="1"/>
          </p:cNvPicPr>
          <p:nvPr>
            <p:ph sz="quarter" idx="22"/>
          </p:nvPr>
        </p:nvPicPr>
        <p:blipFill>
          <a:blip r:embed="rId3">
            <a:extLst>
              <a:ext uri="{28A0092B-C50C-407E-A947-70E740481C1C}">
                <a14:useLocalDpi xmlns:a14="http://schemas.microsoft.com/office/drawing/2010/main" val="0"/>
              </a:ext>
            </a:extLst>
          </a:blip>
          <a:srcRect/>
          <a:stretch>
            <a:fillRect/>
          </a:stretch>
        </p:blipFill>
        <p:spPr bwMode="auto">
          <a:xfrm>
            <a:off x="6526229" y="711587"/>
            <a:ext cx="5056169" cy="488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073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5CA99-7635-EA9E-5FEC-123F6D812AAD}"/>
              </a:ext>
            </a:extLst>
          </p:cNvPr>
          <p:cNvSpPr>
            <a:spLocks noGrp="1"/>
          </p:cNvSpPr>
          <p:nvPr>
            <p:ph type="body" sz="quarter" idx="20"/>
          </p:nvPr>
        </p:nvSpPr>
        <p:spPr>
          <a:xfrm>
            <a:off x="609601" y="1019833"/>
            <a:ext cx="10972800" cy="774571"/>
          </a:xfrm>
        </p:spPr>
        <p:txBody>
          <a:bodyPr/>
          <a:lstStyle/>
          <a:p>
            <a:r>
              <a:rPr lang="en-US">
                <a:solidFill>
                  <a:schemeClr val="tx1"/>
                </a:solidFill>
              </a:rPr>
              <a:t>Processing the Surveying Points</a:t>
            </a:r>
          </a:p>
          <a:p>
            <a:endParaRPr lang="en-AU"/>
          </a:p>
        </p:txBody>
      </p:sp>
      <p:sp>
        <p:nvSpPr>
          <p:cNvPr id="7" name="Title 6"/>
          <p:cNvSpPr>
            <a:spLocks noGrp="1"/>
          </p:cNvSpPr>
          <p:nvPr>
            <p:ph type="title"/>
          </p:nvPr>
        </p:nvSpPr>
        <p:spPr/>
        <p:txBody>
          <a:bodyPr>
            <a:normAutofit/>
          </a:bodyPr>
          <a:lstStyle/>
          <a:p>
            <a:r>
              <a:rPr lang="en-US"/>
              <a:t>Geometry Measurements</a:t>
            </a:r>
          </a:p>
        </p:txBody>
      </p:sp>
      <p:sp>
        <p:nvSpPr>
          <p:cNvPr id="3" name="Content Placeholder 2">
            <a:extLst>
              <a:ext uri="{FF2B5EF4-FFF2-40B4-BE49-F238E27FC236}">
                <a16:creationId xmlns:a16="http://schemas.microsoft.com/office/drawing/2014/main" id="{F85C4A2A-9652-82A4-D62E-E2696FEF96E6}"/>
              </a:ext>
            </a:extLst>
          </p:cNvPr>
          <p:cNvSpPr>
            <a:spLocks noGrp="1"/>
          </p:cNvSpPr>
          <p:nvPr>
            <p:ph sz="quarter" idx="21"/>
          </p:nvPr>
        </p:nvSpPr>
        <p:spPr/>
        <p:txBody>
          <a:bodyPr/>
          <a:lstStyle/>
          <a:p>
            <a:pPr>
              <a:lnSpc>
                <a:spcPct val="100000"/>
              </a:lnSpc>
              <a:spcAft>
                <a:spcPts val="600"/>
              </a:spcAft>
            </a:pPr>
            <a:r>
              <a:rPr lang="en-US" sz="1800">
                <a:solidFill>
                  <a:schemeClr val="tx1"/>
                </a:solidFill>
              </a:rPr>
              <a:t>The list of survey points should be provided to a HP specialist who is familiar with the process of converting the points.</a:t>
            </a:r>
          </a:p>
          <a:p>
            <a:pPr lvl="1">
              <a:lnSpc>
                <a:spcPct val="100000"/>
              </a:lnSpc>
              <a:spcAft>
                <a:spcPts val="600"/>
              </a:spcAft>
            </a:pPr>
            <a:r>
              <a:rPr lang="en-US" sz="1800">
                <a:solidFill>
                  <a:schemeClr val="tx1"/>
                </a:solidFill>
              </a:rPr>
              <a:t>The calibration spreadsheet only produces output suitable for </a:t>
            </a:r>
            <a:r>
              <a:rPr lang="en-US" sz="1800" err="1">
                <a:solidFill>
                  <a:schemeClr val="tx1"/>
                </a:solidFill>
              </a:rPr>
              <a:t>JGpsLeica</a:t>
            </a:r>
            <a:r>
              <a:rPr lang="en-US" sz="1800">
                <a:solidFill>
                  <a:schemeClr val="tx1"/>
                </a:solidFill>
              </a:rPr>
              <a:t> configs.</a:t>
            </a:r>
          </a:p>
          <a:p>
            <a:pPr lvl="1">
              <a:lnSpc>
                <a:spcPct val="100000"/>
              </a:lnSpc>
              <a:spcAft>
                <a:spcPts val="600"/>
              </a:spcAft>
            </a:pPr>
            <a:r>
              <a:rPr lang="en-US" sz="1800">
                <a:solidFill>
                  <a:schemeClr val="tx1"/>
                </a:solidFill>
              </a:rPr>
              <a:t>Manual conversions will need to be performed to calculate the </a:t>
            </a:r>
            <a:r>
              <a:rPr lang="en-US" sz="1800" err="1">
                <a:solidFill>
                  <a:schemeClr val="tx1"/>
                </a:solidFill>
              </a:rPr>
              <a:t>geometry_segment</a:t>
            </a:r>
            <a:r>
              <a:rPr lang="en-US" sz="1800">
                <a:solidFill>
                  <a:schemeClr val="tx1"/>
                </a:solidFill>
              </a:rPr>
              <a:t> data for non </a:t>
            </a:r>
            <a:r>
              <a:rPr lang="en-US" sz="1800" err="1">
                <a:solidFill>
                  <a:schemeClr val="tx1"/>
                </a:solidFill>
              </a:rPr>
              <a:t>JGpsLeica</a:t>
            </a:r>
            <a:r>
              <a:rPr lang="en-US" sz="1800">
                <a:solidFill>
                  <a:schemeClr val="tx1"/>
                </a:solidFill>
              </a:rPr>
              <a:t> systems.</a:t>
            </a:r>
          </a:p>
          <a:p>
            <a:endParaRPr lang="en-AU"/>
          </a:p>
        </p:txBody>
      </p:sp>
      <p:pic>
        <p:nvPicPr>
          <p:cNvPr id="3075" name="Picture 3" descr="C:\01_HexagonMining\Leica MPM\j2Shovel\Technical Reference Manual\pics\Shovel_CalcGeometryParame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479" y="3377618"/>
            <a:ext cx="6459391" cy="3068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359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E24AE7-79FA-E638-93C0-F3E01E341B02}"/>
              </a:ext>
            </a:extLst>
          </p:cNvPr>
          <p:cNvSpPr>
            <a:spLocks noGrp="1"/>
          </p:cNvSpPr>
          <p:nvPr>
            <p:ph type="body" sz="quarter" idx="20"/>
          </p:nvPr>
        </p:nvSpPr>
        <p:spPr>
          <a:xfrm>
            <a:off x="609601" y="1019834"/>
            <a:ext cx="10972800" cy="410234"/>
          </a:xfrm>
        </p:spPr>
        <p:txBody>
          <a:bodyPr/>
          <a:lstStyle/>
          <a:p>
            <a:r>
              <a:rPr lang="en-GB"/>
              <a:t>Entering the Geometry Measurements into </a:t>
            </a:r>
            <a:r>
              <a:rPr lang="en-GB" err="1"/>
              <a:t>MineOps</a:t>
            </a:r>
            <a:endParaRPr lang="en-GB"/>
          </a:p>
          <a:p>
            <a:endParaRPr lang="en-AU"/>
          </a:p>
        </p:txBody>
      </p:sp>
      <p:sp>
        <p:nvSpPr>
          <p:cNvPr id="7" name="Title 6"/>
          <p:cNvSpPr>
            <a:spLocks noGrp="1"/>
          </p:cNvSpPr>
          <p:nvPr>
            <p:ph type="title"/>
          </p:nvPr>
        </p:nvSpPr>
        <p:spPr/>
        <p:txBody>
          <a:bodyPr>
            <a:normAutofit/>
          </a:bodyPr>
          <a:lstStyle/>
          <a:p>
            <a:r>
              <a:rPr lang="en-US"/>
              <a:t>Geometry Measurements – Face Shovel</a:t>
            </a:r>
          </a:p>
        </p:txBody>
      </p:sp>
      <p:sp>
        <p:nvSpPr>
          <p:cNvPr id="5" name="Content Placeholder 4">
            <a:extLst>
              <a:ext uri="{FF2B5EF4-FFF2-40B4-BE49-F238E27FC236}">
                <a16:creationId xmlns:a16="http://schemas.microsoft.com/office/drawing/2014/main" id="{4BD7D784-E384-8932-D533-F1B2066CAC39}"/>
              </a:ext>
            </a:extLst>
          </p:cNvPr>
          <p:cNvSpPr>
            <a:spLocks noGrp="1"/>
          </p:cNvSpPr>
          <p:nvPr>
            <p:ph sz="quarter" idx="21"/>
          </p:nvPr>
        </p:nvSpPr>
        <p:spPr/>
        <p:txBody>
          <a:bodyPr/>
          <a:lstStyle/>
          <a:p>
            <a:r>
              <a:rPr lang="en-US" sz="1800" err="1">
                <a:solidFill>
                  <a:schemeClr val="tx1"/>
                </a:solidFill>
              </a:rPr>
              <a:t>JGpsLeica</a:t>
            </a:r>
            <a:r>
              <a:rPr lang="en-US" sz="1800">
                <a:solidFill>
                  <a:schemeClr val="tx1"/>
                </a:solidFill>
              </a:rPr>
              <a:t> version uses the configurations table.</a:t>
            </a:r>
          </a:p>
          <a:p>
            <a:endParaRPr lang="en-US" sz="1800">
              <a:solidFill>
                <a:schemeClr val="tx1"/>
              </a:solidFill>
            </a:endParaRPr>
          </a:p>
          <a:p>
            <a:endParaRPr lang="en-US" sz="1800">
              <a:solidFill>
                <a:schemeClr val="tx1"/>
              </a:solidFill>
            </a:endParaRPr>
          </a:p>
          <a:p>
            <a:endParaRPr lang="en-US" sz="1800">
              <a:solidFill>
                <a:schemeClr val="tx1"/>
              </a:solidFill>
            </a:endParaRPr>
          </a:p>
          <a:p>
            <a:r>
              <a:rPr lang="en-US" sz="1800">
                <a:solidFill>
                  <a:schemeClr val="tx1"/>
                </a:solidFill>
              </a:rPr>
              <a:t>Non-</a:t>
            </a:r>
            <a:r>
              <a:rPr lang="en-US" sz="1800" err="1">
                <a:solidFill>
                  <a:schemeClr val="tx1"/>
                </a:solidFill>
              </a:rPr>
              <a:t>JGpsLeica</a:t>
            </a:r>
            <a:r>
              <a:rPr lang="en-US" sz="1800">
                <a:solidFill>
                  <a:schemeClr val="tx1"/>
                </a:solidFill>
              </a:rPr>
              <a:t> version uses the </a:t>
            </a:r>
            <a:r>
              <a:rPr lang="en-US" sz="1800" err="1">
                <a:solidFill>
                  <a:schemeClr val="tx1"/>
                </a:solidFill>
              </a:rPr>
              <a:t>geometry_segments</a:t>
            </a:r>
            <a:r>
              <a:rPr lang="en-US" sz="1800">
                <a:solidFill>
                  <a:schemeClr val="tx1"/>
                </a:solidFill>
              </a:rPr>
              <a:t> table</a:t>
            </a:r>
          </a:p>
          <a:p>
            <a:pPr lvl="1"/>
            <a:r>
              <a:rPr lang="en-US" sz="1800">
                <a:solidFill>
                  <a:schemeClr val="tx1"/>
                </a:solidFill>
              </a:rPr>
              <a:t>Values expressed in centimeters</a:t>
            </a:r>
          </a:p>
          <a:p>
            <a:endParaRPr lang="en-US">
              <a:solidFill>
                <a:schemeClr val="tx2"/>
              </a:solidFill>
            </a:endParaRPr>
          </a:p>
          <a:p>
            <a:endParaRPr lang="en-AU"/>
          </a:p>
        </p:txBody>
      </p:sp>
      <p:sp>
        <p:nvSpPr>
          <p:cNvPr id="4" name="Content Placeholder 2"/>
          <p:cNvSpPr txBox="1">
            <a:spLocks/>
          </p:cNvSpPr>
          <p:nvPr/>
        </p:nvSpPr>
        <p:spPr>
          <a:xfrm>
            <a:off x="1837316" y="1924494"/>
            <a:ext cx="2982778" cy="2477385"/>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228600" lvl="1" indent="0">
              <a:buNone/>
            </a:pPr>
            <a:endParaRPr lang="en-US">
              <a:solidFill>
                <a:schemeClr val="tx2"/>
              </a:solidFill>
            </a:endParaRPr>
          </a:p>
          <a:p>
            <a:endParaRPr lang="en-US">
              <a:solidFill>
                <a:schemeClr val="tx2"/>
              </a:solidFill>
            </a:endParaRPr>
          </a:p>
          <a:p>
            <a:endParaRPr lang="en-US">
              <a:solidFill>
                <a:schemeClr val="tx2"/>
              </a:solidFill>
            </a:endParaRPr>
          </a:p>
        </p:txBody>
      </p:sp>
      <p:sp>
        <p:nvSpPr>
          <p:cNvPr id="9" name="Content Placeholder 2"/>
          <p:cNvSpPr txBox="1">
            <a:spLocks/>
          </p:cNvSpPr>
          <p:nvPr/>
        </p:nvSpPr>
        <p:spPr>
          <a:xfrm>
            <a:off x="1837316" y="4582633"/>
            <a:ext cx="8426646" cy="1321980"/>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lvl="1"/>
            <a:endParaRPr lang="en-US">
              <a:solidFill>
                <a:schemeClr val="tx2"/>
              </a:solidFill>
            </a:endParaRPr>
          </a:p>
          <a:p>
            <a:pPr lvl="1"/>
            <a:endParaRPr lang="en-US">
              <a:solidFill>
                <a:schemeClr val="tx2"/>
              </a:solidFill>
            </a:endParaRPr>
          </a:p>
          <a:p>
            <a:endParaRPr lang="en-US">
              <a:solidFill>
                <a:schemeClr val="tx2"/>
              </a:solidFill>
            </a:endParaRPr>
          </a:p>
          <a:p>
            <a:endParaRPr lang="en-US">
              <a:solidFill>
                <a:schemeClr val="tx2"/>
              </a:solidFill>
            </a:endParaRPr>
          </a:p>
        </p:txBody>
      </p:sp>
      <p:graphicFrame>
        <p:nvGraphicFramePr>
          <p:cNvPr id="12" name="Content Placeholder 11">
            <a:extLst>
              <a:ext uri="{FF2B5EF4-FFF2-40B4-BE49-F238E27FC236}">
                <a16:creationId xmlns:a16="http://schemas.microsoft.com/office/drawing/2014/main" id="{3FC97B00-49F5-211A-F37F-D3E5E5EDDF72}"/>
              </a:ext>
            </a:extLst>
          </p:cNvPr>
          <p:cNvGraphicFramePr>
            <a:graphicFrameLocks noGrp="1"/>
          </p:cNvGraphicFramePr>
          <p:nvPr>
            <p:ph sz="quarter" idx="22"/>
          </p:nvPr>
        </p:nvGraphicFramePr>
        <p:xfrm>
          <a:off x="6226175" y="2108200"/>
          <a:ext cx="5683449" cy="4028440"/>
        </p:xfrm>
        <a:graphic>
          <a:graphicData uri="http://schemas.openxmlformats.org/drawingml/2006/table">
            <a:tbl>
              <a:tblPr firstRow="1" bandRow="1">
                <a:tableStyleId>{5C22544A-7EE6-4342-B048-85BDC9FD1C3A}</a:tableStyleId>
              </a:tblPr>
              <a:tblGrid>
                <a:gridCol w="1387896">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466753">
                  <a:extLst>
                    <a:ext uri="{9D8B030D-6E8A-4147-A177-3AD203B41FA5}">
                      <a16:colId xmlns:a16="http://schemas.microsoft.com/office/drawing/2014/main" val="20002"/>
                    </a:ext>
                  </a:extLst>
                </a:gridCol>
              </a:tblGrid>
              <a:tr h="370840">
                <a:tc>
                  <a:txBody>
                    <a:bodyPr/>
                    <a:lstStyle/>
                    <a:p>
                      <a:r>
                        <a:rPr lang="en-AU"/>
                        <a:t>Module</a:t>
                      </a:r>
                    </a:p>
                  </a:txBody>
                  <a:tcPr/>
                </a:tc>
                <a:tc>
                  <a:txBody>
                    <a:bodyPr/>
                    <a:lstStyle/>
                    <a:p>
                      <a:r>
                        <a:rPr lang="en-AU"/>
                        <a:t>Attribute</a:t>
                      </a:r>
                    </a:p>
                  </a:txBody>
                  <a:tcPr/>
                </a:tc>
                <a:tc>
                  <a:txBody>
                    <a:bodyPr/>
                    <a:lstStyle/>
                    <a:p>
                      <a:r>
                        <a:rPr lang="en-AU"/>
                        <a:t>Value</a:t>
                      </a:r>
                    </a:p>
                  </a:txBody>
                  <a:tcPr/>
                </a:tc>
                <a:extLst>
                  <a:ext uri="{0D108BD9-81ED-4DB2-BD59-A6C34878D82A}">
                    <a16:rowId xmlns:a16="http://schemas.microsoft.com/office/drawing/2014/main" val="10000"/>
                  </a:ext>
                </a:extLst>
              </a:tr>
              <a:tr h="370840">
                <a:tc>
                  <a:txBody>
                    <a:bodyPr/>
                    <a:lstStyle/>
                    <a:p>
                      <a:r>
                        <a:rPr lang="en-AU" err="1"/>
                        <a:t>gps</a:t>
                      </a:r>
                      <a:r>
                        <a:rPr lang="en-AU"/>
                        <a:t>/</a:t>
                      </a:r>
                      <a:r>
                        <a:rPr lang="en-AU" err="1"/>
                        <a:t>gpsLeica</a:t>
                      </a:r>
                      <a:endParaRPr lang="en-AU"/>
                    </a:p>
                  </a:txBody>
                  <a:tcPr/>
                </a:tc>
                <a:tc>
                  <a:txBody>
                    <a:bodyPr/>
                    <a:lstStyle/>
                    <a:p>
                      <a:r>
                        <a:rPr lang="en-US" err="1">
                          <a:solidFill>
                            <a:schemeClr val="tx2"/>
                          </a:solidFill>
                        </a:rPr>
                        <a:t>uncrossedArmGeom</a:t>
                      </a:r>
                      <a:endParaRPr lang="en-AU"/>
                    </a:p>
                  </a:txBody>
                  <a:tcPr/>
                </a:tc>
                <a:tc>
                  <a:txBody>
                    <a:bodyPr/>
                    <a:lstStyle/>
                    <a:p>
                      <a:r>
                        <a:rPr lang="en-US" err="1">
                          <a:solidFill>
                            <a:schemeClr val="tx2"/>
                          </a:solidFill>
                        </a:rPr>
                        <a:t>isShovel</a:t>
                      </a:r>
                      <a:r>
                        <a:rPr lang="en-US">
                          <a:solidFill>
                            <a:schemeClr val="tx2"/>
                          </a:solidFill>
                        </a:rPr>
                        <a:t>=1</a:t>
                      </a:r>
                    </a:p>
                    <a:p>
                      <a:r>
                        <a:rPr lang="en-US" err="1">
                          <a:solidFill>
                            <a:schemeClr val="tx2"/>
                          </a:solidFill>
                        </a:rPr>
                        <a:t>toolMountPositionDx</a:t>
                      </a:r>
                      <a:r>
                        <a:rPr lang="en-US">
                          <a:solidFill>
                            <a:schemeClr val="tx2"/>
                          </a:solidFill>
                        </a:rPr>
                        <a:t>=0.0</a:t>
                      </a:r>
                    </a:p>
                    <a:p>
                      <a:r>
                        <a:rPr lang="en-US" err="1">
                          <a:solidFill>
                            <a:schemeClr val="tx2"/>
                          </a:solidFill>
                        </a:rPr>
                        <a:t>toolMountPositionDy</a:t>
                      </a:r>
                      <a:r>
                        <a:rPr lang="en-US">
                          <a:solidFill>
                            <a:schemeClr val="tx2"/>
                          </a:solidFill>
                        </a:rPr>
                        <a:t>=0.8</a:t>
                      </a:r>
                    </a:p>
                    <a:p>
                      <a:r>
                        <a:rPr lang="en-US" err="1">
                          <a:solidFill>
                            <a:schemeClr val="tx2"/>
                          </a:solidFill>
                        </a:rPr>
                        <a:t>toolMountPositionDz</a:t>
                      </a:r>
                      <a:r>
                        <a:rPr lang="en-US">
                          <a:solidFill>
                            <a:schemeClr val="tx2"/>
                          </a:solidFill>
                        </a:rPr>
                        <a:t>=5.5</a:t>
                      </a:r>
                    </a:p>
                    <a:p>
                      <a:r>
                        <a:rPr lang="en-US" err="1">
                          <a:solidFill>
                            <a:schemeClr val="tx2"/>
                          </a:solidFill>
                        </a:rPr>
                        <a:t>boomLength</a:t>
                      </a:r>
                      <a:r>
                        <a:rPr lang="en-US">
                          <a:solidFill>
                            <a:schemeClr val="tx2"/>
                          </a:solidFill>
                        </a:rPr>
                        <a:t>=8.0</a:t>
                      </a:r>
                    </a:p>
                    <a:p>
                      <a:r>
                        <a:rPr lang="en-US" err="1">
                          <a:solidFill>
                            <a:schemeClr val="tx2"/>
                          </a:solidFill>
                        </a:rPr>
                        <a:t>stickLength</a:t>
                      </a:r>
                      <a:r>
                        <a:rPr lang="en-US">
                          <a:solidFill>
                            <a:schemeClr val="tx2"/>
                          </a:solidFill>
                        </a:rPr>
                        <a:t>=5.0</a:t>
                      </a:r>
                    </a:p>
                    <a:p>
                      <a:r>
                        <a:rPr lang="en-US" err="1">
                          <a:solidFill>
                            <a:schemeClr val="tx2"/>
                          </a:solidFill>
                        </a:rPr>
                        <a:t>bucketLength</a:t>
                      </a:r>
                      <a:r>
                        <a:rPr lang="en-US">
                          <a:solidFill>
                            <a:schemeClr val="tx2"/>
                          </a:solidFill>
                        </a:rPr>
                        <a:t>=3.5</a:t>
                      </a:r>
                    </a:p>
                    <a:p>
                      <a:r>
                        <a:rPr lang="en-US" err="1">
                          <a:solidFill>
                            <a:schemeClr val="tx2"/>
                          </a:solidFill>
                        </a:rPr>
                        <a:t>bucketWidth</a:t>
                      </a:r>
                      <a:r>
                        <a:rPr lang="en-US">
                          <a:solidFill>
                            <a:schemeClr val="tx2"/>
                          </a:solidFill>
                        </a:rPr>
                        <a:t>=3.0</a:t>
                      </a:r>
                    </a:p>
                    <a:p>
                      <a:r>
                        <a:rPr lang="en-US" err="1">
                          <a:solidFill>
                            <a:schemeClr val="tx2"/>
                          </a:solidFill>
                        </a:rPr>
                        <a:t>bucketDepth</a:t>
                      </a:r>
                      <a:r>
                        <a:rPr lang="en-US">
                          <a:solidFill>
                            <a:schemeClr val="tx2"/>
                          </a:solidFill>
                        </a:rPr>
                        <a:t>=3.0</a:t>
                      </a:r>
                    </a:p>
                    <a:p>
                      <a:r>
                        <a:rPr lang="en-US" err="1">
                          <a:solidFill>
                            <a:schemeClr val="tx2"/>
                          </a:solidFill>
                        </a:rPr>
                        <a:t>useDogBone</a:t>
                      </a:r>
                      <a:r>
                        <a:rPr lang="en-US">
                          <a:solidFill>
                            <a:schemeClr val="tx2"/>
                          </a:solidFill>
                        </a:rPr>
                        <a:t>=0</a:t>
                      </a:r>
                      <a:endParaRPr lang="en-AU"/>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8017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01_HexagonMining\Leica MPM\j2Shovel\Technical Reference Manual\pics\HP_Shovel_Side_JGpsLei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437" y="3857625"/>
            <a:ext cx="5340950" cy="26704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a:extLst>
              <a:ext uri="{FF2B5EF4-FFF2-40B4-BE49-F238E27FC236}">
                <a16:creationId xmlns:a16="http://schemas.microsoft.com/office/drawing/2014/main" id="{6EB2D691-0FBC-5C1E-8AAD-25EEA64B877D}"/>
              </a:ext>
            </a:extLst>
          </p:cNvPr>
          <p:cNvSpPr>
            <a:spLocks noGrp="1"/>
          </p:cNvSpPr>
          <p:nvPr>
            <p:ph type="body" sz="quarter" idx="20"/>
          </p:nvPr>
        </p:nvSpPr>
        <p:spPr/>
        <p:txBody>
          <a:bodyPr/>
          <a:lstStyle/>
          <a:p>
            <a:r>
              <a:rPr lang="en-AU"/>
              <a:t>What Do the Angles Mean?</a:t>
            </a:r>
          </a:p>
        </p:txBody>
      </p:sp>
      <p:sp>
        <p:nvSpPr>
          <p:cNvPr id="7" name="Title 6"/>
          <p:cNvSpPr>
            <a:spLocks noGrp="1"/>
          </p:cNvSpPr>
          <p:nvPr>
            <p:ph type="title"/>
          </p:nvPr>
        </p:nvSpPr>
        <p:spPr/>
        <p:txBody>
          <a:bodyPr>
            <a:normAutofit/>
          </a:bodyPr>
          <a:lstStyle/>
          <a:p>
            <a:r>
              <a:rPr lang="en-US"/>
              <a:t>Inclinometer Calibration</a:t>
            </a:r>
          </a:p>
        </p:txBody>
      </p:sp>
      <p:sp>
        <p:nvSpPr>
          <p:cNvPr id="11" name="Content Placeholder 10">
            <a:extLst>
              <a:ext uri="{FF2B5EF4-FFF2-40B4-BE49-F238E27FC236}">
                <a16:creationId xmlns:a16="http://schemas.microsoft.com/office/drawing/2014/main" id="{406B6835-9764-AC72-0CA1-758DB73B20FB}"/>
              </a:ext>
            </a:extLst>
          </p:cNvPr>
          <p:cNvSpPr>
            <a:spLocks noGrp="1"/>
          </p:cNvSpPr>
          <p:nvPr>
            <p:ph sz="quarter" idx="21"/>
          </p:nvPr>
        </p:nvSpPr>
        <p:spPr>
          <a:xfrm>
            <a:off x="609600" y="1522979"/>
            <a:ext cx="5355771" cy="3769735"/>
          </a:xfrm>
        </p:spPr>
        <p:txBody>
          <a:bodyPr/>
          <a:lstStyle/>
          <a:p>
            <a:pPr lvl="1">
              <a:lnSpc>
                <a:spcPct val="100000"/>
              </a:lnSpc>
              <a:spcAft>
                <a:spcPts val="600"/>
              </a:spcAft>
            </a:pPr>
            <a:endParaRPr lang="en-US" sz="1800">
              <a:solidFill>
                <a:schemeClr val="tx1"/>
              </a:solidFill>
            </a:endParaRPr>
          </a:p>
          <a:p>
            <a:pPr lvl="1">
              <a:lnSpc>
                <a:spcPct val="100000"/>
              </a:lnSpc>
              <a:spcAft>
                <a:spcPts val="600"/>
              </a:spcAft>
            </a:pPr>
            <a:r>
              <a:rPr lang="en-US" sz="1800">
                <a:solidFill>
                  <a:schemeClr val="tx1"/>
                </a:solidFill>
              </a:rPr>
              <a:t>Non-</a:t>
            </a:r>
            <a:r>
              <a:rPr lang="en-US" sz="1800" err="1">
                <a:solidFill>
                  <a:schemeClr val="tx1"/>
                </a:solidFill>
              </a:rPr>
              <a:t>JGpsLeica</a:t>
            </a:r>
            <a:r>
              <a:rPr lang="en-US" sz="1800">
                <a:solidFill>
                  <a:schemeClr val="tx1"/>
                </a:solidFill>
              </a:rPr>
              <a:t> version</a:t>
            </a:r>
          </a:p>
          <a:p>
            <a:pPr lvl="2">
              <a:lnSpc>
                <a:spcPct val="100000"/>
              </a:lnSpc>
              <a:spcAft>
                <a:spcPts val="600"/>
              </a:spcAft>
            </a:pPr>
            <a:r>
              <a:rPr lang="en-US" sz="1800">
                <a:solidFill>
                  <a:schemeClr val="tx1"/>
                </a:solidFill>
              </a:rPr>
              <a:t>Boom, Stick, Bucket angles are all relative to horizontal.</a:t>
            </a:r>
          </a:p>
          <a:p>
            <a:pPr lvl="1">
              <a:lnSpc>
                <a:spcPct val="100000"/>
              </a:lnSpc>
              <a:spcAft>
                <a:spcPts val="600"/>
              </a:spcAft>
            </a:pPr>
            <a:endParaRPr lang="en-US" sz="1800">
              <a:solidFill>
                <a:schemeClr val="tx1"/>
              </a:solidFill>
            </a:endParaRPr>
          </a:p>
          <a:p>
            <a:pPr lvl="1">
              <a:lnSpc>
                <a:spcPct val="100000"/>
              </a:lnSpc>
              <a:spcAft>
                <a:spcPts val="600"/>
              </a:spcAft>
            </a:pPr>
            <a:endParaRPr lang="en-US" sz="1800">
              <a:solidFill>
                <a:schemeClr val="tx1"/>
              </a:solidFill>
            </a:endParaRPr>
          </a:p>
          <a:p>
            <a:pPr lvl="1">
              <a:lnSpc>
                <a:spcPct val="100000"/>
              </a:lnSpc>
              <a:spcAft>
                <a:spcPts val="600"/>
              </a:spcAft>
            </a:pPr>
            <a:endParaRPr lang="en-US" sz="1800">
              <a:solidFill>
                <a:schemeClr val="tx1"/>
              </a:solidFill>
            </a:endParaRPr>
          </a:p>
          <a:p>
            <a:pPr lvl="1">
              <a:lnSpc>
                <a:spcPct val="100000"/>
              </a:lnSpc>
              <a:spcAft>
                <a:spcPts val="600"/>
              </a:spcAft>
            </a:pPr>
            <a:r>
              <a:rPr lang="en-US" sz="1800" err="1">
                <a:solidFill>
                  <a:schemeClr val="tx1"/>
                </a:solidFill>
              </a:rPr>
              <a:t>JGpsLeica</a:t>
            </a:r>
            <a:r>
              <a:rPr lang="en-US" sz="1800">
                <a:solidFill>
                  <a:schemeClr val="tx1"/>
                </a:solidFill>
              </a:rPr>
              <a:t> version</a:t>
            </a:r>
          </a:p>
          <a:p>
            <a:pPr lvl="2">
              <a:lnSpc>
                <a:spcPct val="100000"/>
              </a:lnSpc>
              <a:spcAft>
                <a:spcPts val="600"/>
              </a:spcAft>
            </a:pPr>
            <a:r>
              <a:rPr lang="en-US" sz="1800">
                <a:solidFill>
                  <a:schemeClr val="tx1"/>
                </a:solidFill>
              </a:rPr>
              <a:t>Boom angle relative to horizontal.</a:t>
            </a:r>
          </a:p>
          <a:p>
            <a:pPr lvl="2">
              <a:lnSpc>
                <a:spcPct val="100000"/>
              </a:lnSpc>
              <a:spcAft>
                <a:spcPts val="600"/>
              </a:spcAft>
            </a:pPr>
            <a:r>
              <a:rPr lang="en-US" sz="1800">
                <a:solidFill>
                  <a:schemeClr val="tx1"/>
                </a:solidFill>
              </a:rPr>
              <a:t>Stick and Bucket angles are relative to Vertical.</a:t>
            </a:r>
          </a:p>
          <a:p>
            <a:pPr lvl="1"/>
            <a:endParaRPr lang="en-US">
              <a:solidFill>
                <a:schemeClr val="tx2"/>
              </a:solidFill>
            </a:endParaRPr>
          </a:p>
          <a:p>
            <a:pPr lvl="1"/>
            <a:endParaRPr lang="en-US"/>
          </a:p>
          <a:p>
            <a:endParaRPr lang="en-AU"/>
          </a:p>
        </p:txBody>
      </p:sp>
      <p:sp>
        <p:nvSpPr>
          <p:cNvPr id="8" name="Content Placeholder 2"/>
          <p:cNvSpPr txBox="1">
            <a:spLocks/>
          </p:cNvSpPr>
          <p:nvPr/>
        </p:nvSpPr>
        <p:spPr>
          <a:xfrm>
            <a:off x="1989715" y="1208569"/>
            <a:ext cx="3084011" cy="1215655"/>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a:solidFill>
                <a:schemeClr val="tx1"/>
              </a:solidFill>
            </a:endParaRPr>
          </a:p>
          <a:p>
            <a:pPr marL="0" indent="0">
              <a:buNone/>
            </a:pPr>
            <a:endParaRPr lang="en-US">
              <a:solidFill>
                <a:schemeClr val="tx1"/>
              </a:solidFill>
            </a:endParaRPr>
          </a:p>
          <a:p>
            <a:pPr marL="0" indent="0">
              <a:buNone/>
            </a:pPr>
            <a:endParaRPr lang="en-US">
              <a:solidFill>
                <a:schemeClr val="tx1"/>
              </a:solidFill>
            </a:endParaRPr>
          </a:p>
        </p:txBody>
      </p:sp>
      <p:sp>
        <p:nvSpPr>
          <p:cNvPr id="9" name="Content Placeholder 2"/>
          <p:cNvSpPr txBox="1">
            <a:spLocks/>
          </p:cNvSpPr>
          <p:nvPr/>
        </p:nvSpPr>
        <p:spPr>
          <a:xfrm>
            <a:off x="1837317" y="2902688"/>
            <a:ext cx="3236408" cy="3001925"/>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lvl="1"/>
            <a:endParaRPr lang="en-US">
              <a:solidFill>
                <a:schemeClr val="tx2"/>
              </a:solidFill>
            </a:endParaRPr>
          </a:p>
          <a:p>
            <a:endParaRPr lang="en-US">
              <a:solidFill>
                <a:schemeClr val="tx2"/>
              </a:solidFill>
            </a:endParaRPr>
          </a:p>
          <a:p>
            <a:endParaRPr lang="en-US">
              <a:solidFill>
                <a:schemeClr val="tx2"/>
              </a:solidFill>
            </a:endParaRPr>
          </a:p>
        </p:txBody>
      </p:sp>
      <p:pic>
        <p:nvPicPr>
          <p:cNvPr id="4099" name="Picture 3" descr="C:\01_HexagonMining\Leica MPM\j2Shovel\Technical Reference Manual\pics\HP_Shovel_Side_NonJGpsLeic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4437" y="876908"/>
            <a:ext cx="5340950" cy="267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619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568a3ad-451c-4b1a-9f57-569f70b077cc">
      <UserInfo>
        <DisplayName/>
        <AccountId xsi:nil="true"/>
        <AccountType/>
      </UserInfo>
    </SharedWithUsers>
    <MediaLengthInSeconds xmlns="fb6d4622-0c6b-43eb-b475-54af09eab3c9" xsi:nil="true"/>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E5BE395-F8EE-431B-8907-EE837BA4DBA8}">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B718D43-5927-427E-88D7-D280E58893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1637</Words>
  <Application>Microsoft Office PowerPoint</Application>
  <PresentationFormat>Widescreen</PresentationFormat>
  <Paragraphs>210</Paragraphs>
  <Slides>18</Slides>
  <Notes>18</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18</vt:i4>
      </vt:variant>
    </vt:vector>
  </HeadingPairs>
  <TitlesOfParts>
    <vt:vector size="31" baseType="lpstr">
      <vt:lpstr>Arial</vt:lpstr>
      <vt:lpstr>Calibri</vt:lpstr>
      <vt:lpstr>Calibri Light</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HP Shovel Variants</vt:lpstr>
      <vt:lpstr>Geometry Measurements – Hydraulic Face Shovel</vt:lpstr>
      <vt:lpstr>Geometry Measurements</vt:lpstr>
      <vt:lpstr>Geometry Measurements</vt:lpstr>
      <vt:lpstr>Geometry Measurements</vt:lpstr>
      <vt:lpstr>Geometry Measurements – Face Shovel</vt:lpstr>
      <vt:lpstr>Inclinometer Calibration</vt:lpstr>
      <vt:lpstr>Inclinometer Calibration</vt:lpstr>
      <vt:lpstr>Inclinometer Calibration</vt:lpstr>
      <vt:lpstr>Inclinometer Calibration</vt:lpstr>
      <vt:lpstr>Accuracy Testing</vt:lpstr>
      <vt:lpstr>Accuracy Testing</vt:lpstr>
      <vt:lpstr>Resource Material</vt:lpstr>
      <vt:lpstr>Measurements, Calibration &amp; Accuracy Testing - Questions</vt:lpstr>
      <vt:lpstr>Measurements, Calibration &amp; Accuracy Testing - Answers to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10</cp:revision>
  <dcterms:created xsi:type="dcterms:W3CDTF">2020-07-03T01:27:14Z</dcterms:created>
  <dcterms:modified xsi:type="dcterms:W3CDTF">2022-09-12T23:18:05Z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